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1"/>
  </p:sldMasterIdLst>
  <p:notesMasterIdLst>
    <p:notesMasterId r:id="rId52"/>
  </p:notesMasterIdLst>
  <p:sldIdLst>
    <p:sldId id="256" r:id="rId2"/>
    <p:sldId id="257" r:id="rId3"/>
    <p:sldId id="302" r:id="rId4"/>
    <p:sldId id="258" r:id="rId5"/>
    <p:sldId id="303" r:id="rId6"/>
    <p:sldId id="259" r:id="rId7"/>
    <p:sldId id="308" r:id="rId8"/>
    <p:sldId id="309" r:id="rId9"/>
    <p:sldId id="310" r:id="rId10"/>
    <p:sldId id="311" r:id="rId11"/>
    <p:sldId id="312" r:id="rId12"/>
    <p:sldId id="263" r:id="rId13"/>
    <p:sldId id="342" r:id="rId14"/>
    <p:sldId id="264" r:id="rId15"/>
    <p:sldId id="269" r:id="rId16"/>
    <p:sldId id="304" r:id="rId17"/>
    <p:sldId id="305" r:id="rId18"/>
    <p:sldId id="265"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262" r:id="rId32"/>
    <p:sldId id="326" r:id="rId33"/>
    <p:sldId id="327" r:id="rId34"/>
    <p:sldId id="328" r:id="rId35"/>
    <p:sldId id="329" r:id="rId36"/>
    <p:sldId id="334" r:id="rId37"/>
    <p:sldId id="339" r:id="rId38"/>
    <p:sldId id="336" r:id="rId39"/>
    <p:sldId id="337" r:id="rId40"/>
    <p:sldId id="301" r:id="rId41"/>
    <p:sldId id="330" r:id="rId42"/>
    <p:sldId id="338" r:id="rId43"/>
    <p:sldId id="331" r:id="rId44"/>
    <p:sldId id="340" r:id="rId45"/>
    <p:sldId id="300" r:id="rId46"/>
    <p:sldId id="298" r:id="rId47"/>
    <p:sldId id="333" r:id="rId48"/>
    <p:sldId id="306" r:id="rId49"/>
    <p:sldId id="266" r:id="rId50"/>
    <p:sldId id="341" r:id="rId5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9519" autoAdjust="0"/>
  </p:normalViewPr>
  <p:slideViewPr>
    <p:cSldViewPr snapToGrid="0">
      <p:cViewPr varScale="1">
        <p:scale>
          <a:sx n="62" d="100"/>
          <a:sy n="62" d="100"/>
        </p:scale>
        <p:origin x="732" y="48"/>
      </p:cViewPr>
      <p:guideLst/>
    </p:cSldViewPr>
  </p:slideViewPr>
  <p:notesTextViewPr>
    <p:cViewPr>
      <p:scale>
        <a:sx n="1" d="1"/>
        <a:sy n="1" d="1"/>
      </p:scale>
      <p:origin x="0" y="0"/>
    </p:cViewPr>
  </p:notesTextViewPr>
  <p:sorterViewPr>
    <p:cViewPr>
      <p:scale>
        <a:sx n="110" d="100"/>
        <a:sy n="110" d="100"/>
      </p:scale>
      <p:origin x="0" y="-89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5CB8E-49F7-4515-92CC-06E9A7DCE902}" type="datetimeFigureOut">
              <a:rPr lang="zh-TW" altLang="en-US" smtClean="0"/>
              <a:t>2023/5/28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F0E24-B418-4DEB-8C91-940C3BCEE15E}" type="slidenum">
              <a:rPr lang="zh-TW" altLang="en-US" smtClean="0"/>
              <a:t>‹#›</a:t>
            </a:fld>
            <a:endParaRPr lang="zh-TW" altLang="en-US"/>
          </a:p>
        </p:txBody>
      </p:sp>
    </p:spTree>
    <p:extLst>
      <p:ext uri="{BB962C8B-B14F-4D97-AF65-F5344CB8AC3E}">
        <p14:creationId xmlns:p14="http://schemas.microsoft.com/office/powerpoint/2010/main" val="151644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iquid.net/"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polygon.technolog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Rollups are very similar to Plasma in that we’re batching transactions off-chain and posting an update to the main blockchain. The key difference, however, is that with rollups, we also post the transaction data of each batch of transactions on-chain. With Plasma, we’re only posting the Merkle roots. Rollups also use a lot of fancy compression tricks to minimize the transaction data we post on-chain, so there’s much less data storage on-chain than there would be otherwise. There’s a “rollup contract” on the mainchain that maintains the current state of the rollup layer. This includes account balances of the users transacting on it and smart contract code of the contracts that live in it. In brief, the rollup contract keeps track of the “state root” of the transactions in the rollup layer.</a:t>
            </a:r>
            <a:endParaRPr lang="zh-TW" altLang="en-US" dirty="0"/>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40</a:t>
            </a:fld>
            <a:endParaRPr lang="zh-TW" altLang="en-US"/>
          </a:p>
        </p:txBody>
      </p:sp>
    </p:spTree>
    <p:extLst>
      <p:ext uri="{BB962C8B-B14F-4D97-AF65-F5344CB8AC3E}">
        <p14:creationId xmlns:p14="http://schemas.microsoft.com/office/powerpoint/2010/main" val="363989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move tokens from Ethereum to Polygon(Matic) using the official Polygon Bridge (Video): https://www.youtube.com/watch?v=WIqrNt4luQY</a:t>
            </a:r>
          </a:p>
          <a:p>
            <a:r>
              <a:rPr lang="en-US" altLang="zh-TW" dirty="0"/>
              <a:t>A sidechain is when we create a new blockchain that’s two-way pegged to the main blockchain. When we want faster transactions, we can move our funds from the mainchain to the sidechain and transact there. When we’re done, we move our funds back to the mainchain. An example of a sidechain for Bitcoin is the </a:t>
            </a:r>
            <a:r>
              <a:rPr lang="en-US" altLang="zh-TW" dirty="0">
                <a:hlinkClick r:id="rId3"/>
              </a:rPr>
              <a:t>Liquid Network</a:t>
            </a:r>
            <a:r>
              <a:rPr lang="en-US" altLang="zh-TW" dirty="0"/>
              <a:t>. The Liquid Network is pegged to Bitcoin and permits faster and cheaper Bitcoin payments. Another popular example is </a:t>
            </a:r>
            <a:r>
              <a:rPr lang="en-US" altLang="zh-TW" dirty="0">
                <a:hlinkClick r:id="rId4"/>
              </a:rPr>
              <a:t>Polygon</a:t>
            </a:r>
            <a:r>
              <a:rPr lang="en-US" altLang="zh-TW" dirty="0"/>
              <a:t>, which is a sidechain pegged to Ethereum. </a:t>
            </a:r>
            <a:r>
              <a:rPr lang="en-US" altLang="zh-TW" i="1" dirty="0"/>
              <a:t>Note: Technically Matic is not a sidechain because it periodically commits the sidechain’s state to Ethereum. Hence, they like to call themselves a “commit chain.”</a:t>
            </a:r>
            <a:endParaRPr lang="zh-TW" altLang="en-US" dirty="0"/>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45</a:t>
            </a:fld>
            <a:endParaRPr lang="zh-TW" altLang="en-US"/>
          </a:p>
        </p:txBody>
      </p:sp>
    </p:spTree>
    <p:extLst>
      <p:ext uri="{BB962C8B-B14F-4D97-AF65-F5344CB8AC3E}">
        <p14:creationId xmlns:p14="http://schemas.microsoft.com/office/powerpoint/2010/main" val="359659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Developing for Polygon and Sidechains: https://dev.to/rounakbanik/developing-for-polygon-and-sidechains-4h6a</a:t>
            </a:r>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46</a:t>
            </a:fld>
            <a:endParaRPr lang="zh-TW" altLang="en-US"/>
          </a:p>
        </p:txBody>
      </p:sp>
    </p:spTree>
    <p:extLst>
      <p:ext uri="{BB962C8B-B14F-4D97-AF65-F5344CB8AC3E}">
        <p14:creationId xmlns:p14="http://schemas.microsoft.com/office/powerpoint/2010/main" val="381229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ADCEB-D12B-474D-A3C8-E3EA25B4185B}"/>
              </a:ext>
            </a:extLst>
          </p:cNvPr>
          <p:cNvSpPr>
            <a:spLocks noGrp="1"/>
          </p:cNvSpPr>
          <p:nvPr>
            <p:ph type="ctrTitle"/>
          </p:nvPr>
        </p:nvSpPr>
        <p:spPr>
          <a:xfrm>
            <a:off x="1524000" y="1122363"/>
            <a:ext cx="9144000" cy="2387600"/>
          </a:xfrm>
        </p:spPr>
        <p:txBody>
          <a:bodyPr anchor="b"/>
          <a:lstStyle>
            <a:lvl1pPr algn="ctr">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1272D612-90EA-4669-B418-9EA563E3181C}"/>
              </a:ext>
            </a:extLst>
          </p:cNvPr>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18E5DD5-C13D-4B21-8F85-C514165411BF}"/>
              </a:ext>
            </a:extLst>
          </p:cNvPr>
          <p:cNvSpPr>
            <a:spLocks noGrp="1"/>
          </p:cNvSpPr>
          <p:nvPr>
            <p:ph type="dt" sz="half" idx="10"/>
          </p:nvPr>
        </p:nvSpPr>
        <p:spPr/>
        <p:txBody>
          <a:bodyPr/>
          <a:lstStyle/>
          <a:p>
            <a:fld id="{A8A3A168-D67E-4909-A7A6-5F548EAC887D}"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24EB2DA0-7EEB-40BF-AE9A-A421835AD442}"/>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19889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BD04D9-C243-4F1C-A2B5-DFB278C9D3C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37EE291-7E64-4C2E-BD61-E266E1AB1A7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900D2E-94AD-4AC0-BE32-A3EFFAFDFE69}"/>
              </a:ext>
            </a:extLst>
          </p:cNvPr>
          <p:cNvSpPr>
            <a:spLocks noGrp="1"/>
          </p:cNvSpPr>
          <p:nvPr>
            <p:ph type="dt" sz="half" idx="10"/>
          </p:nvPr>
        </p:nvSpPr>
        <p:spPr/>
        <p:txBody>
          <a:bodyPr/>
          <a:lstStyle/>
          <a:p>
            <a:fld id="{A65DF840-5A87-414B-9F25-871532FA45DE}"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571DB215-C292-473D-A470-CA73DD5D3C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DCE97A-0024-4BE3-9A1B-B1EB54B4CE47}"/>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9555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200F502-F7F6-4BA0-97C7-632B90FE26E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9C655D-D428-407D-A0B9-414BF3F2F2B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19D00-4B00-44D3-9E23-A52E67CC5D4D}"/>
              </a:ext>
            </a:extLst>
          </p:cNvPr>
          <p:cNvSpPr>
            <a:spLocks noGrp="1"/>
          </p:cNvSpPr>
          <p:nvPr>
            <p:ph type="dt" sz="half" idx="10"/>
          </p:nvPr>
        </p:nvSpPr>
        <p:spPr/>
        <p:txBody>
          <a:bodyPr/>
          <a:lstStyle/>
          <a:p>
            <a:fld id="{1C869404-7004-4355-81DF-489B5114F1CF}"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66294ECF-B923-41F1-8945-88A1BDD7B3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4634B9-E2E6-461E-AF7E-8292C9E7F97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54602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4B664-60A3-4F42-98F7-9DAF1974FA7A}"/>
              </a:ext>
            </a:extLst>
          </p:cNvPr>
          <p:cNvSpPr>
            <a:spLocks noGrp="1"/>
          </p:cNvSpPr>
          <p:nvPr>
            <p:ph type="title"/>
          </p:nvPr>
        </p:nvSpPr>
        <p:spPr>
          <a:xfrm>
            <a:off x="838200" y="365125"/>
            <a:ext cx="10515600" cy="1016203"/>
          </a:xfrm>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D35DF48-4AC4-4734-B04C-EFCB287CCBDB}"/>
              </a:ext>
            </a:extLst>
          </p:cNvPr>
          <p:cNvSpPr>
            <a:spLocks noGrp="1"/>
          </p:cNvSpPr>
          <p:nvPr>
            <p:ph idx="1"/>
          </p:nvPr>
        </p:nvSpPr>
        <p:spPr>
          <a:xfrm>
            <a:off x="838200" y="1488332"/>
            <a:ext cx="10515600" cy="468863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6EDC853-E7F7-4451-A06A-FEF0796BCAF0}"/>
              </a:ext>
            </a:extLst>
          </p:cNvPr>
          <p:cNvSpPr>
            <a:spLocks noGrp="1"/>
          </p:cNvSpPr>
          <p:nvPr>
            <p:ph type="dt" sz="half" idx="10"/>
          </p:nvPr>
        </p:nvSpPr>
        <p:spPr/>
        <p:txBody>
          <a:bodyPr/>
          <a:lstStyle/>
          <a:p>
            <a:fld id="{D6392E2C-0EBF-4D44-A034-D2C1CDD9583A}"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EFF698D9-0E0B-443D-865D-5FB27D1ADF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9A9D5F7-2BA0-475A-9BBB-CF084FA0D826}"/>
              </a:ext>
            </a:extLst>
          </p:cNvPr>
          <p:cNvSpPr>
            <a:spLocks noGrp="1"/>
          </p:cNvSpPr>
          <p:nvPr>
            <p:ph type="sldNum" sz="quarter" idx="12"/>
          </p:nvPr>
        </p:nvSpPr>
        <p:spPr>
          <a:xfrm>
            <a:off x="9009434" y="6356350"/>
            <a:ext cx="2743200" cy="365125"/>
          </a:xfrm>
        </p:spPr>
        <p:txBody>
          <a:bodyPr/>
          <a:lstStyle>
            <a:lvl1pPr>
              <a:defRPr sz="1800">
                <a:latin typeface="+mn-lt"/>
              </a:defRPr>
            </a:lvl1pPr>
          </a:lstStyle>
          <a:p>
            <a:fld id="{8C04AE96-B1B9-4ED2-B3ED-30B2680CEC7B}" type="slidenum">
              <a:rPr lang="zh-TW" altLang="en-US" smtClean="0"/>
              <a:pPr/>
              <a:t>‹#›</a:t>
            </a:fld>
            <a:endParaRPr lang="zh-TW" altLang="en-US"/>
          </a:p>
        </p:txBody>
      </p:sp>
    </p:spTree>
    <p:extLst>
      <p:ext uri="{BB962C8B-B14F-4D97-AF65-F5344CB8AC3E}">
        <p14:creationId xmlns:p14="http://schemas.microsoft.com/office/powerpoint/2010/main" val="346823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540B1-74DE-49AE-B706-6E54D86A81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063159-A467-42F1-99AB-70C749CED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BF43BF59-9385-4FB7-850E-7F553BED7BA5}"/>
              </a:ext>
            </a:extLst>
          </p:cNvPr>
          <p:cNvSpPr>
            <a:spLocks noGrp="1"/>
          </p:cNvSpPr>
          <p:nvPr>
            <p:ph type="dt" sz="half" idx="10"/>
          </p:nvPr>
        </p:nvSpPr>
        <p:spPr/>
        <p:txBody>
          <a:bodyPr/>
          <a:lstStyle/>
          <a:p>
            <a:fld id="{6898EC6C-69F4-4FC8-960C-8CA4CCADA8E0}"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DB103A1E-8C60-4DEA-B86B-C773C34922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210D52-EE20-4BD7-9945-E85F20095BB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35155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34B51-2665-490E-896D-F0962198B3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957579-2AB3-411C-9E13-351CBEDEA58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2756D79-B349-4256-8F0B-04C58ED2E08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8ECD678-F7B4-4656-9EAE-ED62D31D1B2C}"/>
              </a:ext>
            </a:extLst>
          </p:cNvPr>
          <p:cNvSpPr>
            <a:spLocks noGrp="1"/>
          </p:cNvSpPr>
          <p:nvPr>
            <p:ph type="dt" sz="half" idx="10"/>
          </p:nvPr>
        </p:nvSpPr>
        <p:spPr/>
        <p:txBody>
          <a:bodyPr/>
          <a:lstStyle/>
          <a:p>
            <a:fld id="{8A2E0E05-EE64-4782-8DF5-00425FB0DEE2}" type="datetime1">
              <a:rPr lang="zh-TW" altLang="en-US" smtClean="0"/>
              <a:t>2023/5/28</a:t>
            </a:fld>
            <a:endParaRPr lang="zh-TW" altLang="en-US"/>
          </a:p>
        </p:txBody>
      </p:sp>
      <p:sp>
        <p:nvSpPr>
          <p:cNvPr id="6" name="頁尾版面配置區 5">
            <a:extLst>
              <a:ext uri="{FF2B5EF4-FFF2-40B4-BE49-F238E27FC236}">
                <a16:creationId xmlns:a16="http://schemas.microsoft.com/office/drawing/2014/main" id="{CB56481C-CFE5-4EBA-97D2-E23E64654C7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061309-FC79-40FF-879B-6CBD743D8BB6}"/>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47299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2F15FA-6451-4EC3-A56A-E348772C27F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8216BD9-58B5-4971-B614-C0512AC28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00D2AB59-FC3F-4146-89C1-4BE95B3D023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86FFD63-29F1-42EC-960B-BAC62C92C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6CD6A047-1BBF-47F7-ABB2-1E1DA4794A1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00828FD-026F-44D8-9835-0AEBE5D551AA}"/>
              </a:ext>
            </a:extLst>
          </p:cNvPr>
          <p:cNvSpPr>
            <a:spLocks noGrp="1"/>
          </p:cNvSpPr>
          <p:nvPr>
            <p:ph type="dt" sz="half" idx="10"/>
          </p:nvPr>
        </p:nvSpPr>
        <p:spPr/>
        <p:txBody>
          <a:bodyPr/>
          <a:lstStyle/>
          <a:p>
            <a:fld id="{6902D0A5-2955-40AC-B800-179D8057DDA6}" type="datetime1">
              <a:rPr lang="zh-TW" altLang="en-US" smtClean="0"/>
              <a:t>2023/5/28</a:t>
            </a:fld>
            <a:endParaRPr lang="zh-TW" altLang="en-US"/>
          </a:p>
        </p:txBody>
      </p:sp>
      <p:sp>
        <p:nvSpPr>
          <p:cNvPr id="8" name="頁尾版面配置區 7">
            <a:extLst>
              <a:ext uri="{FF2B5EF4-FFF2-40B4-BE49-F238E27FC236}">
                <a16:creationId xmlns:a16="http://schemas.microsoft.com/office/drawing/2014/main" id="{2667562B-0197-4D74-9F7A-8644FBE664D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2C21C15-37A5-4960-82E4-71EA1B7E854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2712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E78C0-B11C-4E66-A862-D1523393CC2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F75761-550B-44D5-8291-80843C866C79}"/>
              </a:ext>
            </a:extLst>
          </p:cNvPr>
          <p:cNvSpPr>
            <a:spLocks noGrp="1"/>
          </p:cNvSpPr>
          <p:nvPr>
            <p:ph type="dt" sz="half" idx="10"/>
          </p:nvPr>
        </p:nvSpPr>
        <p:spPr/>
        <p:txBody>
          <a:bodyPr/>
          <a:lstStyle/>
          <a:p>
            <a:fld id="{7BA953E1-2030-4029-8E6E-FA44B29F4EAD}" type="datetime1">
              <a:rPr lang="zh-TW" altLang="en-US" smtClean="0"/>
              <a:t>2023/5/28</a:t>
            </a:fld>
            <a:endParaRPr lang="zh-TW" altLang="en-US"/>
          </a:p>
        </p:txBody>
      </p:sp>
      <p:sp>
        <p:nvSpPr>
          <p:cNvPr id="4" name="頁尾版面配置區 3">
            <a:extLst>
              <a:ext uri="{FF2B5EF4-FFF2-40B4-BE49-F238E27FC236}">
                <a16:creationId xmlns:a16="http://schemas.microsoft.com/office/drawing/2014/main" id="{66EA9E9F-FD6B-404C-9720-09D790C3E65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DDB1712-90CD-4FC3-A676-8C2F97A11370}"/>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93875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6E57B7-8A97-4AE7-BBF6-0C18055DA963}"/>
              </a:ext>
            </a:extLst>
          </p:cNvPr>
          <p:cNvSpPr>
            <a:spLocks noGrp="1"/>
          </p:cNvSpPr>
          <p:nvPr>
            <p:ph type="dt" sz="half" idx="10"/>
          </p:nvPr>
        </p:nvSpPr>
        <p:spPr/>
        <p:txBody>
          <a:bodyPr/>
          <a:lstStyle/>
          <a:p>
            <a:fld id="{28A8B279-E07F-4C51-A4F0-460D909D4C7B}" type="datetime1">
              <a:rPr lang="zh-TW" altLang="en-US" smtClean="0"/>
              <a:t>2023/5/28</a:t>
            </a:fld>
            <a:endParaRPr lang="zh-TW" altLang="en-US"/>
          </a:p>
        </p:txBody>
      </p:sp>
      <p:sp>
        <p:nvSpPr>
          <p:cNvPr id="3" name="頁尾版面配置區 2">
            <a:extLst>
              <a:ext uri="{FF2B5EF4-FFF2-40B4-BE49-F238E27FC236}">
                <a16:creationId xmlns:a16="http://schemas.microsoft.com/office/drawing/2014/main" id="{0783453F-6F4C-4C49-A88C-903F0D9E04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F0CFF90-3655-41D3-82D4-24AB8C74F3AA}"/>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8895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665EF-34E2-4537-BB7B-FFF7A99667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4994A67-C0F4-400B-A0FB-7D51BFA81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4A53CDE-179D-4226-AEAD-3BC898403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ED602F2-C7DA-4D96-BA88-8788092169E1}"/>
              </a:ext>
            </a:extLst>
          </p:cNvPr>
          <p:cNvSpPr>
            <a:spLocks noGrp="1"/>
          </p:cNvSpPr>
          <p:nvPr>
            <p:ph type="dt" sz="half" idx="10"/>
          </p:nvPr>
        </p:nvSpPr>
        <p:spPr/>
        <p:txBody>
          <a:bodyPr/>
          <a:lstStyle/>
          <a:p>
            <a:fld id="{F0084BB5-0026-45A7-9612-75EC86A0362A}" type="datetime1">
              <a:rPr lang="zh-TW" altLang="en-US" smtClean="0"/>
              <a:t>2023/5/28</a:t>
            </a:fld>
            <a:endParaRPr lang="zh-TW" altLang="en-US"/>
          </a:p>
        </p:txBody>
      </p:sp>
      <p:sp>
        <p:nvSpPr>
          <p:cNvPr id="6" name="頁尾版面配置區 5">
            <a:extLst>
              <a:ext uri="{FF2B5EF4-FFF2-40B4-BE49-F238E27FC236}">
                <a16:creationId xmlns:a16="http://schemas.microsoft.com/office/drawing/2014/main" id="{5781106C-EA95-4CC9-A9CD-43B15DD6F1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F3FCB3-8727-40E3-820C-252A9648329F}"/>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127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B72F3-4D5E-43A3-9750-8194C4CA7B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2364FE1-15E1-43E7-8CE3-D17BA6C72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3292BB8-9749-4AD8-84D9-11A089BED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5409B28-4C16-475A-A97F-A7F57AB6D37A}"/>
              </a:ext>
            </a:extLst>
          </p:cNvPr>
          <p:cNvSpPr>
            <a:spLocks noGrp="1"/>
          </p:cNvSpPr>
          <p:nvPr>
            <p:ph type="dt" sz="half" idx="10"/>
          </p:nvPr>
        </p:nvSpPr>
        <p:spPr/>
        <p:txBody>
          <a:bodyPr/>
          <a:lstStyle/>
          <a:p>
            <a:fld id="{8BE2602A-4ADC-4277-B6E7-49E207CB619C}" type="datetime1">
              <a:rPr lang="zh-TW" altLang="en-US" smtClean="0"/>
              <a:t>2023/5/28</a:t>
            </a:fld>
            <a:endParaRPr lang="zh-TW" altLang="en-US"/>
          </a:p>
        </p:txBody>
      </p:sp>
      <p:sp>
        <p:nvSpPr>
          <p:cNvPr id="6" name="頁尾版面配置區 5">
            <a:extLst>
              <a:ext uri="{FF2B5EF4-FFF2-40B4-BE49-F238E27FC236}">
                <a16:creationId xmlns:a16="http://schemas.microsoft.com/office/drawing/2014/main" id="{4A754052-E217-464F-AE17-13CEC2A58E3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4A8807D-581F-463E-A3DC-6B68561940B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93067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CD1F2CF-D6A8-44A7-846C-388EDD5F6007}"/>
              </a:ext>
            </a:extLst>
          </p:cNvPr>
          <p:cNvSpPr>
            <a:spLocks noGrp="1"/>
          </p:cNvSpPr>
          <p:nvPr>
            <p:ph type="title"/>
          </p:nvPr>
        </p:nvSpPr>
        <p:spPr>
          <a:xfrm>
            <a:off x="838200" y="365126"/>
            <a:ext cx="10515600" cy="977292"/>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FA3E28E0-A497-450F-B507-95F43D98527E}"/>
              </a:ext>
            </a:extLst>
          </p:cNvPr>
          <p:cNvSpPr>
            <a:spLocks noGrp="1"/>
          </p:cNvSpPr>
          <p:nvPr>
            <p:ph type="body" idx="1"/>
          </p:nvPr>
        </p:nvSpPr>
        <p:spPr>
          <a:xfrm>
            <a:off x="838200" y="1556426"/>
            <a:ext cx="10515600" cy="46205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3F7D36-69C8-480B-B6F9-900F49817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85D04-C327-41B5-A2FB-0E9B680A414A}" type="datetime1">
              <a:rPr lang="zh-TW" altLang="en-US" smtClean="0"/>
              <a:t>2023/5/28</a:t>
            </a:fld>
            <a:endParaRPr lang="zh-TW" altLang="en-US"/>
          </a:p>
        </p:txBody>
      </p:sp>
      <p:sp>
        <p:nvSpPr>
          <p:cNvPr id="5" name="頁尾版面配置區 4">
            <a:extLst>
              <a:ext uri="{FF2B5EF4-FFF2-40B4-BE49-F238E27FC236}">
                <a16:creationId xmlns:a16="http://schemas.microsoft.com/office/drawing/2014/main" id="{CA6CF826-0862-41D6-B3EC-76FE6B206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A37FCAE-D6C8-450C-9AA3-C60AB9CE8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1358768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thereum.org/en/developers/doc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rcuryo.io/explore/article/merge-eth-2-0"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tim.mirror.xyz/sR23jU02we6zXRgsF_oTUkttL83S3vyn05vJWnnp-Lc"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twitter.com/icebearhww/status/1641371721755398144"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ethereum.org/en/developers/docs/consensus-mechanisms/po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thereum/consensus-specs/blob/dev/specs/phase0/deposit-contract.md"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therscan.io/address/0x00000000219ab540356cBB839Cbe05303d7705Fa"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hyperlink" Target="https://ethereum.org/en/roadmap/dankshard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notes.ethereum.org/@vbuterin/blob_transac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luozhu/SyleCcpt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thos.dev/beacon-chai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oganjastremski.com/p/ethereu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log.coinbase.com/scaling-ethereum-crypto-for-a-billion-users-715ce15afc0b" TargetMode="External"/><Relationship Id="rId2" Type="http://schemas.openxmlformats.org/officeDocument/2006/relationships/hyperlink" Target="https://ethereum.org/en/developers/docs/scal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thereum.org/en/developers/docs/scaling/zk-rollups/" TargetMode="External"/><Relationship Id="rId2" Type="http://schemas.openxmlformats.org/officeDocument/2006/relationships/hyperlink" Target="https://ethereum.org/en/developers/docs/scaling/optimistic-rollup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thereum.org/en/developers/docs/scaling/optimistic-rollup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medium.com/token-terminal/a-primer-on-ethereum-l2-scaling-techniques-17ac437891b1"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hyperlink" Target="https://ethereum.org/en/developers/docs/scaling/state-channel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reethikasireddy.com/post/a-normies-guide-to-rollup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thereum.org/en/developers/docs/scaling/sidechain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preethikasireddy.com/post/a-normies-guide-to-rollups" TargetMode="Externa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momentum6/polygon-overview-layer-2-or-sidechain-a888104f5ff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hyperlink" Target="https://ethereum.org/en/developers/docs/scaling/validium/" TargetMode="External"/><Relationship Id="rId2" Type="http://schemas.openxmlformats.org/officeDocument/2006/relationships/hyperlink" Target="https://ethereum.org/en/developers/docs/scaling/plasm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cryptoticker.io/en/top-5-ethereum-layer-2/"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ewasm.readthedocs.io/en/mkdoc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ndexuniverse.eu/ethereum/ethereum-roadmap/"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blockcast.it/2023/05/06/ethereum-improvement-proposalsto-look-forward-in-202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ethereum.org/en/roadmap/beacon-chai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thereum.org/en/roadmap/merg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標題 5">
            <a:extLst>
              <a:ext uri="{FF2B5EF4-FFF2-40B4-BE49-F238E27FC236}">
                <a16:creationId xmlns:a16="http://schemas.microsoft.com/office/drawing/2014/main" id="{76E9F0C5-1FFA-44A7-A917-F5B16B5109E5}"/>
              </a:ext>
            </a:extLst>
          </p:cNvPr>
          <p:cNvSpPr>
            <a:spLocks noGrp="1"/>
          </p:cNvSpPr>
          <p:nvPr>
            <p:ph type="subTitle" idx="1"/>
          </p:nvPr>
        </p:nvSpPr>
        <p:spPr>
          <a:xfrm>
            <a:off x="2316480" y="2964098"/>
            <a:ext cx="7559040" cy="622491"/>
          </a:xfrm>
        </p:spPr>
        <p:txBody>
          <a:bodyPr>
            <a:normAutofit/>
          </a:bodyPr>
          <a:lstStyle/>
          <a:p>
            <a:r>
              <a:rPr lang="en-US" altLang="zh-TW" sz="3200" u="sng" dirty="0">
                <a:hlinkClick r:id="rId2"/>
              </a:rPr>
              <a:t>Ethereum Development Documentation</a:t>
            </a:r>
            <a:endParaRPr lang="zh-TW" altLang="en-US" sz="4000" dirty="0">
              <a:solidFill>
                <a:srgbClr val="0000FF"/>
              </a:solidFill>
            </a:endParaRPr>
          </a:p>
        </p:txBody>
      </p:sp>
      <p:sp>
        <p:nvSpPr>
          <p:cNvPr id="2" name="標題 1">
            <a:extLst>
              <a:ext uri="{FF2B5EF4-FFF2-40B4-BE49-F238E27FC236}">
                <a16:creationId xmlns:a16="http://schemas.microsoft.com/office/drawing/2014/main" id="{02AF940E-1AAC-45A4-BF91-E574695CF1EF}"/>
              </a:ext>
            </a:extLst>
          </p:cNvPr>
          <p:cNvSpPr>
            <a:spLocks noGrp="1"/>
          </p:cNvSpPr>
          <p:nvPr>
            <p:ph type="ctrTitle"/>
          </p:nvPr>
        </p:nvSpPr>
        <p:spPr>
          <a:xfrm>
            <a:off x="1524000" y="1821471"/>
            <a:ext cx="9144000" cy="1065146"/>
          </a:xfrm>
        </p:spPr>
        <p:txBody>
          <a:bodyPr>
            <a:normAutofit/>
          </a:bodyPr>
          <a:lstStyle/>
          <a:p>
            <a:r>
              <a:rPr lang="en-US" altLang="zh-TW" dirty="0"/>
              <a:t>11. Ethereum 2.0</a:t>
            </a:r>
            <a:endParaRPr lang="zh-TW" altLang="en-US" dirty="0"/>
          </a:p>
        </p:txBody>
      </p:sp>
      <p:pic>
        <p:nvPicPr>
          <p:cNvPr id="7" name="圖片 6">
            <a:extLst>
              <a:ext uri="{FF2B5EF4-FFF2-40B4-BE49-F238E27FC236}">
                <a16:creationId xmlns:a16="http://schemas.microsoft.com/office/drawing/2014/main" id="{078994A4-3257-42B1-A7D3-C78B0B3A256D}"/>
              </a:ext>
            </a:extLst>
          </p:cNvPr>
          <p:cNvPicPr>
            <a:picLocks noChangeAspect="1"/>
          </p:cNvPicPr>
          <p:nvPr/>
        </p:nvPicPr>
        <p:blipFill rotWithShape="1">
          <a:blip r:embed="rId3"/>
          <a:srcRect t="12727"/>
          <a:stretch/>
        </p:blipFill>
        <p:spPr>
          <a:xfrm>
            <a:off x="4183780" y="3664070"/>
            <a:ext cx="3824440" cy="1976094"/>
          </a:xfrm>
          <a:prstGeom prst="rect">
            <a:avLst/>
          </a:prstGeom>
        </p:spPr>
      </p:pic>
    </p:spTree>
    <p:extLst>
      <p:ext uri="{BB962C8B-B14F-4D97-AF65-F5344CB8AC3E}">
        <p14:creationId xmlns:p14="http://schemas.microsoft.com/office/powerpoint/2010/main" val="167712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4346C3-F6ED-416F-88A6-279550CBAACE}"/>
              </a:ext>
            </a:extLst>
          </p:cNvPr>
          <p:cNvSpPr>
            <a:spLocks noGrp="1"/>
          </p:cNvSpPr>
          <p:nvPr>
            <p:ph type="title"/>
          </p:nvPr>
        </p:nvSpPr>
        <p:spPr/>
        <p:txBody>
          <a:bodyPr/>
          <a:lstStyle/>
          <a:p>
            <a:r>
              <a:rPr lang="en-US" altLang="zh-TW" dirty="0"/>
              <a:t>The Merge (3/6)</a:t>
            </a:r>
            <a:endParaRPr lang="zh-TW" altLang="en-US" dirty="0"/>
          </a:p>
        </p:txBody>
      </p:sp>
      <p:sp>
        <p:nvSpPr>
          <p:cNvPr id="3" name="內容版面配置區 2">
            <a:extLst>
              <a:ext uri="{FF2B5EF4-FFF2-40B4-BE49-F238E27FC236}">
                <a16:creationId xmlns:a16="http://schemas.microsoft.com/office/drawing/2014/main" id="{99E6879B-52B1-4C8F-8C13-1479C3D17384}"/>
              </a:ext>
            </a:extLst>
          </p:cNvPr>
          <p:cNvSpPr>
            <a:spLocks noGrp="1"/>
          </p:cNvSpPr>
          <p:nvPr>
            <p:ph idx="1"/>
          </p:nvPr>
        </p:nvSpPr>
        <p:spPr>
          <a:xfrm>
            <a:off x="838200" y="1488332"/>
            <a:ext cx="10515600" cy="4891919"/>
          </a:xfrm>
        </p:spPr>
        <p:txBody>
          <a:bodyPr/>
          <a:lstStyle/>
          <a:p>
            <a:pPr>
              <a:lnSpc>
                <a:spcPct val="100000"/>
              </a:lnSpc>
              <a:spcBef>
                <a:spcPts val="600"/>
              </a:spcBef>
            </a:pPr>
            <a:r>
              <a:rPr lang="en-US" altLang="zh-TW" dirty="0"/>
              <a:t>The Merge and Sharding</a:t>
            </a:r>
          </a:p>
          <a:p>
            <a:pPr lvl="1" algn="just">
              <a:lnSpc>
                <a:spcPct val="100000"/>
              </a:lnSpc>
              <a:spcBef>
                <a:spcPts val="600"/>
              </a:spcBef>
            </a:pPr>
            <a:r>
              <a:rPr lang="en-US" altLang="zh-TW" dirty="0"/>
              <a:t>Originally, the plan was to work on </a:t>
            </a:r>
            <a:r>
              <a:rPr lang="en-US" altLang="zh-TW" dirty="0" err="1"/>
              <a:t>sharding</a:t>
            </a:r>
            <a:r>
              <a:rPr lang="en-US" altLang="zh-TW" dirty="0"/>
              <a:t> before The Merge to address scalability. However, with the boom of layer 2 scaling solutions, the priority shifted to swapping proof-of-work to proof-of-stake first.</a:t>
            </a:r>
          </a:p>
          <a:p>
            <a:pPr lvl="1" algn="just">
              <a:lnSpc>
                <a:spcPct val="100000"/>
              </a:lnSpc>
              <a:spcBef>
                <a:spcPts val="600"/>
              </a:spcBef>
            </a:pPr>
            <a:r>
              <a:rPr lang="en-US" altLang="zh-TW" dirty="0"/>
              <a:t>Plans for </a:t>
            </a:r>
            <a:r>
              <a:rPr lang="en-US" altLang="zh-TW" dirty="0" err="1"/>
              <a:t>sharding</a:t>
            </a:r>
            <a:r>
              <a:rPr lang="en-US" altLang="zh-TW" dirty="0"/>
              <a:t> are rapidly evolving, but given the rise and success of layer 2 technologies to scale transaction execution, </a:t>
            </a:r>
            <a:r>
              <a:rPr lang="en-US" altLang="zh-TW" dirty="0" err="1">
                <a:solidFill>
                  <a:srgbClr val="0070C0"/>
                </a:solidFill>
              </a:rPr>
              <a:t>sharding</a:t>
            </a:r>
            <a:r>
              <a:rPr lang="en-US" altLang="zh-TW" dirty="0">
                <a:solidFill>
                  <a:srgbClr val="0070C0"/>
                </a:solidFill>
              </a:rPr>
              <a:t> plans have shifted to</a:t>
            </a:r>
            <a:r>
              <a:rPr lang="en-US" altLang="zh-TW" dirty="0"/>
              <a:t> finding the most optimal way to distribute the burden of </a:t>
            </a:r>
            <a:r>
              <a:rPr lang="en-US" altLang="zh-TW" dirty="0">
                <a:solidFill>
                  <a:srgbClr val="0000FF"/>
                </a:solidFill>
              </a:rPr>
              <a:t>storing compressed </a:t>
            </a:r>
            <a:r>
              <a:rPr lang="en-US" altLang="zh-TW" dirty="0" err="1">
                <a:solidFill>
                  <a:srgbClr val="0000FF"/>
                </a:solidFill>
              </a:rPr>
              <a:t>calldata</a:t>
            </a:r>
            <a:r>
              <a:rPr lang="en-US" altLang="zh-TW" dirty="0">
                <a:solidFill>
                  <a:srgbClr val="0000FF"/>
                </a:solidFill>
              </a:rPr>
              <a:t> from rollup contracts</a:t>
            </a:r>
            <a:r>
              <a:rPr lang="en-US" altLang="zh-TW" dirty="0"/>
              <a:t>, allowing for exponential growth in network capacity. (Please refer to “</a:t>
            </a:r>
            <a:r>
              <a:rPr lang="en-US" altLang="zh-TW" dirty="0">
                <a:solidFill>
                  <a:srgbClr val="FF0000"/>
                </a:solidFill>
              </a:rPr>
              <a:t>Proto-</a:t>
            </a:r>
            <a:r>
              <a:rPr lang="en-US" altLang="zh-TW" dirty="0" err="1">
                <a:solidFill>
                  <a:srgbClr val="FF0000"/>
                </a:solidFill>
              </a:rPr>
              <a:t>Danksharding</a:t>
            </a:r>
            <a:r>
              <a:rPr lang="en-US" altLang="zh-TW" dirty="0"/>
              <a:t>”)</a:t>
            </a:r>
          </a:p>
        </p:txBody>
      </p:sp>
      <p:sp>
        <p:nvSpPr>
          <p:cNvPr id="4" name="投影片編號版面配置區 3">
            <a:extLst>
              <a:ext uri="{FF2B5EF4-FFF2-40B4-BE49-F238E27FC236}">
                <a16:creationId xmlns:a16="http://schemas.microsoft.com/office/drawing/2014/main" id="{6F918407-C13E-4A08-94D9-02A60ED47BF2}"/>
              </a:ext>
            </a:extLst>
          </p:cNvPr>
          <p:cNvSpPr>
            <a:spLocks noGrp="1"/>
          </p:cNvSpPr>
          <p:nvPr>
            <p:ph type="sldNum" sz="quarter" idx="12"/>
          </p:nvPr>
        </p:nvSpPr>
        <p:spPr/>
        <p:txBody>
          <a:bodyPr/>
          <a:lstStyle/>
          <a:p>
            <a:fld id="{8C04AE96-B1B9-4ED2-B3ED-30B2680CEC7B}" type="slidenum">
              <a:rPr lang="zh-TW" altLang="en-US" smtClean="0"/>
              <a:pPr/>
              <a:t>10</a:t>
            </a:fld>
            <a:endParaRPr lang="zh-TW" altLang="en-US"/>
          </a:p>
        </p:txBody>
      </p:sp>
    </p:spTree>
    <p:extLst>
      <p:ext uri="{BB962C8B-B14F-4D97-AF65-F5344CB8AC3E}">
        <p14:creationId xmlns:p14="http://schemas.microsoft.com/office/powerpoint/2010/main" val="3381278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131A4A-0408-43A4-A15B-DF48B360165F}"/>
              </a:ext>
            </a:extLst>
          </p:cNvPr>
          <p:cNvSpPr>
            <a:spLocks noGrp="1"/>
          </p:cNvSpPr>
          <p:nvPr>
            <p:ph type="title"/>
          </p:nvPr>
        </p:nvSpPr>
        <p:spPr>
          <a:xfrm>
            <a:off x="838200" y="365125"/>
            <a:ext cx="10515600" cy="1016203"/>
          </a:xfrm>
        </p:spPr>
        <p:txBody>
          <a:bodyPr/>
          <a:lstStyle/>
          <a:p>
            <a:r>
              <a:rPr lang="en-US" altLang="zh-TW" dirty="0"/>
              <a:t>The Merge (4/6)</a:t>
            </a:r>
            <a:endParaRPr lang="zh-TW" altLang="en-US" dirty="0"/>
          </a:p>
        </p:txBody>
      </p:sp>
      <p:sp>
        <p:nvSpPr>
          <p:cNvPr id="4" name="投影片編號版面配置區 3">
            <a:extLst>
              <a:ext uri="{FF2B5EF4-FFF2-40B4-BE49-F238E27FC236}">
                <a16:creationId xmlns:a16="http://schemas.microsoft.com/office/drawing/2014/main" id="{ED3A0B91-656E-48B5-A23D-BE081556F7BB}"/>
              </a:ext>
            </a:extLst>
          </p:cNvPr>
          <p:cNvSpPr>
            <a:spLocks noGrp="1"/>
          </p:cNvSpPr>
          <p:nvPr>
            <p:ph type="sldNum" sz="quarter" idx="12"/>
          </p:nvPr>
        </p:nvSpPr>
        <p:spPr/>
        <p:txBody>
          <a:bodyPr/>
          <a:lstStyle/>
          <a:p>
            <a:fld id="{8C04AE96-B1B9-4ED2-B3ED-30B2680CEC7B}" type="slidenum">
              <a:rPr lang="zh-TW" altLang="en-US" smtClean="0"/>
              <a:pPr/>
              <a:t>11</a:t>
            </a:fld>
            <a:endParaRPr lang="zh-TW" altLang="en-US"/>
          </a:p>
        </p:txBody>
      </p:sp>
      <p:sp>
        <p:nvSpPr>
          <p:cNvPr id="7" name="矩形 6">
            <a:extLst>
              <a:ext uri="{FF2B5EF4-FFF2-40B4-BE49-F238E27FC236}">
                <a16:creationId xmlns:a16="http://schemas.microsoft.com/office/drawing/2014/main" id="{9D60BB77-DDA8-4C8D-A2AD-6FA007C31352}"/>
              </a:ext>
            </a:extLst>
          </p:cNvPr>
          <p:cNvSpPr/>
          <p:nvPr/>
        </p:nvSpPr>
        <p:spPr>
          <a:xfrm>
            <a:off x="4777483" y="688560"/>
            <a:ext cx="5580000" cy="400110"/>
          </a:xfrm>
          <a:prstGeom prst="rect">
            <a:avLst/>
          </a:prstGeom>
        </p:spPr>
        <p:txBody>
          <a:bodyPr wrap="square">
            <a:spAutoFit/>
          </a:bodyPr>
          <a:lstStyle/>
          <a:p>
            <a:pPr algn="just">
              <a:spcBef>
                <a:spcPts val="1200"/>
              </a:spcBef>
            </a:pPr>
            <a:r>
              <a:rPr lang="en-US" altLang="zh-TW" sz="2000" dirty="0">
                <a:hlinkClick r:id="rId2"/>
              </a:rPr>
              <a:t>https://mercuryo.io/explore/article/merge-eth-2-0</a:t>
            </a:r>
            <a:endParaRPr lang="en-US" altLang="zh-TW" sz="2000" dirty="0"/>
          </a:p>
        </p:txBody>
      </p:sp>
      <p:pic>
        <p:nvPicPr>
          <p:cNvPr id="5" name="圖片 4">
            <a:extLst>
              <a:ext uri="{FF2B5EF4-FFF2-40B4-BE49-F238E27FC236}">
                <a16:creationId xmlns:a16="http://schemas.microsoft.com/office/drawing/2014/main" id="{39F6DE20-36E3-49B4-826B-C49CC10B8478}"/>
              </a:ext>
            </a:extLst>
          </p:cNvPr>
          <p:cNvPicPr>
            <a:picLocks noChangeAspect="1"/>
          </p:cNvPicPr>
          <p:nvPr/>
        </p:nvPicPr>
        <p:blipFill>
          <a:blip r:embed="rId3"/>
          <a:stretch>
            <a:fillRect/>
          </a:stretch>
        </p:blipFill>
        <p:spPr>
          <a:xfrm>
            <a:off x="298336" y="1887129"/>
            <a:ext cx="5636850" cy="2695145"/>
          </a:xfrm>
          <a:prstGeom prst="rect">
            <a:avLst/>
          </a:prstGeom>
        </p:spPr>
      </p:pic>
      <p:pic>
        <p:nvPicPr>
          <p:cNvPr id="6" name="圖片 5">
            <a:extLst>
              <a:ext uri="{FF2B5EF4-FFF2-40B4-BE49-F238E27FC236}">
                <a16:creationId xmlns:a16="http://schemas.microsoft.com/office/drawing/2014/main" id="{07924122-3AAB-4162-BDDE-D68F3E4FD3AC}"/>
              </a:ext>
            </a:extLst>
          </p:cNvPr>
          <p:cNvPicPr>
            <a:picLocks noChangeAspect="1"/>
          </p:cNvPicPr>
          <p:nvPr/>
        </p:nvPicPr>
        <p:blipFill>
          <a:blip r:embed="rId4"/>
          <a:stretch>
            <a:fillRect/>
          </a:stretch>
        </p:blipFill>
        <p:spPr>
          <a:xfrm>
            <a:off x="6173299" y="1887130"/>
            <a:ext cx="5640998" cy="2695144"/>
          </a:xfrm>
          <a:prstGeom prst="rect">
            <a:avLst/>
          </a:prstGeom>
        </p:spPr>
      </p:pic>
    </p:spTree>
    <p:extLst>
      <p:ext uri="{BB962C8B-B14F-4D97-AF65-F5344CB8AC3E}">
        <p14:creationId xmlns:p14="http://schemas.microsoft.com/office/powerpoint/2010/main" val="198017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131A4A-0408-43A4-A15B-DF48B360165F}"/>
              </a:ext>
            </a:extLst>
          </p:cNvPr>
          <p:cNvSpPr>
            <a:spLocks noGrp="1"/>
          </p:cNvSpPr>
          <p:nvPr>
            <p:ph type="title"/>
          </p:nvPr>
        </p:nvSpPr>
        <p:spPr>
          <a:xfrm>
            <a:off x="838200" y="365125"/>
            <a:ext cx="10515600" cy="1016203"/>
          </a:xfrm>
        </p:spPr>
        <p:txBody>
          <a:bodyPr/>
          <a:lstStyle/>
          <a:p>
            <a:r>
              <a:rPr lang="en-US" altLang="zh-TW" dirty="0"/>
              <a:t>The Merge (5/6)</a:t>
            </a:r>
            <a:endParaRPr lang="zh-TW" altLang="en-US" dirty="0"/>
          </a:p>
        </p:txBody>
      </p:sp>
      <p:sp>
        <p:nvSpPr>
          <p:cNvPr id="4" name="投影片編號版面配置區 3">
            <a:extLst>
              <a:ext uri="{FF2B5EF4-FFF2-40B4-BE49-F238E27FC236}">
                <a16:creationId xmlns:a16="http://schemas.microsoft.com/office/drawing/2014/main" id="{ED3A0B91-656E-48B5-A23D-BE081556F7BB}"/>
              </a:ext>
            </a:extLst>
          </p:cNvPr>
          <p:cNvSpPr>
            <a:spLocks noGrp="1"/>
          </p:cNvSpPr>
          <p:nvPr>
            <p:ph type="sldNum" sz="quarter" idx="12"/>
          </p:nvPr>
        </p:nvSpPr>
        <p:spPr/>
        <p:txBody>
          <a:bodyPr/>
          <a:lstStyle/>
          <a:p>
            <a:fld id="{8C04AE96-B1B9-4ED2-B3ED-30B2680CEC7B}" type="slidenum">
              <a:rPr lang="zh-TW" altLang="en-US" smtClean="0"/>
              <a:pPr/>
              <a:t>12</a:t>
            </a:fld>
            <a:endParaRPr lang="zh-TW" altLang="en-US"/>
          </a:p>
        </p:txBody>
      </p:sp>
      <p:pic>
        <p:nvPicPr>
          <p:cNvPr id="12" name="內容版面配置區 11">
            <a:extLst>
              <a:ext uri="{FF2B5EF4-FFF2-40B4-BE49-F238E27FC236}">
                <a16:creationId xmlns:a16="http://schemas.microsoft.com/office/drawing/2014/main" id="{E2D6BD25-01E5-4AC4-8952-EB6EFB6398D7}"/>
              </a:ext>
            </a:extLst>
          </p:cNvPr>
          <p:cNvPicPr>
            <a:picLocks noGrp="1" noChangeAspect="1"/>
          </p:cNvPicPr>
          <p:nvPr>
            <p:ph idx="1"/>
          </p:nvPr>
        </p:nvPicPr>
        <p:blipFill rotWithShape="1">
          <a:blip r:embed="rId2"/>
          <a:srcRect l="2058" r="1307"/>
          <a:stretch/>
        </p:blipFill>
        <p:spPr>
          <a:xfrm>
            <a:off x="555003" y="1483140"/>
            <a:ext cx="11081993" cy="4402066"/>
          </a:xfrm>
          <a:prstGeom prst="rect">
            <a:avLst/>
          </a:prstGeom>
        </p:spPr>
      </p:pic>
      <p:sp>
        <p:nvSpPr>
          <p:cNvPr id="13" name="矩形 12">
            <a:extLst>
              <a:ext uri="{FF2B5EF4-FFF2-40B4-BE49-F238E27FC236}">
                <a16:creationId xmlns:a16="http://schemas.microsoft.com/office/drawing/2014/main" id="{6B73389A-1ABB-478F-9856-1EED6E9DEFA5}"/>
              </a:ext>
            </a:extLst>
          </p:cNvPr>
          <p:cNvSpPr/>
          <p:nvPr/>
        </p:nvSpPr>
        <p:spPr>
          <a:xfrm>
            <a:off x="2580526" y="5943498"/>
            <a:ext cx="7030948" cy="369332"/>
          </a:xfrm>
          <a:prstGeom prst="rect">
            <a:avLst/>
          </a:prstGeom>
        </p:spPr>
        <p:txBody>
          <a:bodyPr wrap="square">
            <a:spAutoFit/>
          </a:bodyPr>
          <a:lstStyle/>
          <a:p>
            <a:r>
              <a:rPr lang="zh-TW" altLang="en-US" dirty="0">
                <a:hlinkClick r:id="rId3"/>
              </a:rPr>
              <a:t>https://tim.mirror.xyz/sR23jU02we6zXRgsF_oTUkttL83S3vyn05vJWnnp-Lc</a:t>
            </a:r>
            <a:endParaRPr lang="zh-TW" altLang="en-US" dirty="0"/>
          </a:p>
        </p:txBody>
      </p:sp>
    </p:spTree>
    <p:extLst>
      <p:ext uri="{BB962C8B-B14F-4D97-AF65-F5344CB8AC3E}">
        <p14:creationId xmlns:p14="http://schemas.microsoft.com/office/powerpoint/2010/main" val="59531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3A2227-EA23-4C6B-90D3-9E36F3C32D72}"/>
              </a:ext>
            </a:extLst>
          </p:cNvPr>
          <p:cNvSpPr>
            <a:spLocks noGrp="1"/>
          </p:cNvSpPr>
          <p:nvPr>
            <p:ph type="title"/>
          </p:nvPr>
        </p:nvSpPr>
        <p:spPr/>
        <p:txBody>
          <a:bodyPr/>
          <a:lstStyle/>
          <a:p>
            <a:r>
              <a:rPr lang="en-US" altLang="zh-TW" dirty="0"/>
              <a:t>The Merge (6/6)</a:t>
            </a:r>
            <a:endParaRPr lang="zh-TW" altLang="en-US" dirty="0"/>
          </a:p>
        </p:txBody>
      </p:sp>
      <p:sp>
        <p:nvSpPr>
          <p:cNvPr id="4" name="投影片編號版面配置區 3">
            <a:extLst>
              <a:ext uri="{FF2B5EF4-FFF2-40B4-BE49-F238E27FC236}">
                <a16:creationId xmlns:a16="http://schemas.microsoft.com/office/drawing/2014/main" id="{69767264-A8C8-467B-B773-8E43C16FDC55}"/>
              </a:ext>
            </a:extLst>
          </p:cNvPr>
          <p:cNvSpPr>
            <a:spLocks noGrp="1"/>
          </p:cNvSpPr>
          <p:nvPr>
            <p:ph type="sldNum" sz="quarter" idx="12"/>
          </p:nvPr>
        </p:nvSpPr>
        <p:spPr/>
        <p:txBody>
          <a:bodyPr/>
          <a:lstStyle/>
          <a:p>
            <a:fld id="{8C04AE96-B1B9-4ED2-B3ED-30B2680CEC7B}" type="slidenum">
              <a:rPr lang="zh-TW" altLang="en-US" smtClean="0"/>
              <a:pPr/>
              <a:t>13</a:t>
            </a:fld>
            <a:endParaRPr lang="zh-TW" altLang="en-US"/>
          </a:p>
        </p:txBody>
      </p:sp>
      <p:pic>
        <p:nvPicPr>
          <p:cNvPr id="11" name="圖片 10">
            <a:extLst>
              <a:ext uri="{FF2B5EF4-FFF2-40B4-BE49-F238E27FC236}">
                <a16:creationId xmlns:a16="http://schemas.microsoft.com/office/drawing/2014/main" id="{F08EF521-B3D4-482E-ADD1-49D2BFCBA983}"/>
              </a:ext>
            </a:extLst>
          </p:cNvPr>
          <p:cNvPicPr>
            <a:picLocks noChangeAspect="1"/>
          </p:cNvPicPr>
          <p:nvPr/>
        </p:nvPicPr>
        <p:blipFill rotWithShape="1">
          <a:blip r:embed="rId2">
            <a:extLst>
              <a:ext uri="{28A0092B-C50C-407E-A947-70E740481C1C}">
                <a14:useLocalDpi xmlns:a14="http://schemas.microsoft.com/office/drawing/2010/main" val="0"/>
              </a:ext>
            </a:extLst>
          </a:blip>
          <a:srcRect t="12020" b="5608"/>
          <a:stretch/>
        </p:blipFill>
        <p:spPr>
          <a:xfrm>
            <a:off x="5294633" y="3129098"/>
            <a:ext cx="6344985" cy="2932654"/>
          </a:xfrm>
          <a:prstGeom prst="rect">
            <a:avLst/>
          </a:prstGeom>
        </p:spPr>
      </p:pic>
      <p:pic>
        <p:nvPicPr>
          <p:cNvPr id="13" name="圖片 12">
            <a:extLst>
              <a:ext uri="{FF2B5EF4-FFF2-40B4-BE49-F238E27FC236}">
                <a16:creationId xmlns:a16="http://schemas.microsoft.com/office/drawing/2014/main" id="{99085DB2-8ED9-423D-A85E-553DFFEAC7D8}"/>
              </a:ext>
            </a:extLst>
          </p:cNvPr>
          <p:cNvPicPr>
            <a:picLocks noChangeAspect="1"/>
          </p:cNvPicPr>
          <p:nvPr/>
        </p:nvPicPr>
        <p:blipFill rotWithShape="1">
          <a:blip r:embed="rId3">
            <a:extLst>
              <a:ext uri="{28A0092B-C50C-407E-A947-70E740481C1C}">
                <a14:useLocalDpi xmlns:a14="http://schemas.microsoft.com/office/drawing/2010/main" val="0"/>
              </a:ext>
            </a:extLst>
          </a:blip>
          <a:srcRect l="1550" t="12108" r="16014" b="3475"/>
          <a:stretch/>
        </p:blipFill>
        <p:spPr>
          <a:xfrm>
            <a:off x="721916" y="1495507"/>
            <a:ext cx="4675459" cy="2691831"/>
          </a:xfrm>
          <a:prstGeom prst="rect">
            <a:avLst/>
          </a:prstGeom>
        </p:spPr>
      </p:pic>
      <p:sp>
        <p:nvSpPr>
          <p:cNvPr id="14" name="矩形 13">
            <a:extLst>
              <a:ext uri="{FF2B5EF4-FFF2-40B4-BE49-F238E27FC236}">
                <a16:creationId xmlns:a16="http://schemas.microsoft.com/office/drawing/2014/main" id="{6568EDCF-E72B-4F9C-BF05-1211BE9E69B0}"/>
              </a:ext>
            </a:extLst>
          </p:cNvPr>
          <p:cNvSpPr/>
          <p:nvPr/>
        </p:nvSpPr>
        <p:spPr>
          <a:xfrm>
            <a:off x="4681590" y="792086"/>
            <a:ext cx="6300000" cy="369332"/>
          </a:xfrm>
          <a:prstGeom prst="rect">
            <a:avLst/>
          </a:prstGeom>
        </p:spPr>
        <p:txBody>
          <a:bodyPr wrap="square">
            <a:spAutoFit/>
          </a:bodyPr>
          <a:lstStyle/>
          <a:p>
            <a:r>
              <a:rPr lang="zh-TW" altLang="en-US" dirty="0">
                <a:hlinkClick r:id="rId4"/>
              </a:rPr>
              <a:t>https://twitter.com/icebearhww/status/1641371721755398144</a:t>
            </a:r>
            <a:endParaRPr lang="zh-TW" altLang="en-US" dirty="0"/>
          </a:p>
        </p:txBody>
      </p:sp>
    </p:spTree>
    <p:extLst>
      <p:ext uri="{BB962C8B-B14F-4D97-AF65-F5344CB8AC3E}">
        <p14:creationId xmlns:p14="http://schemas.microsoft.com/office/powerpoint/2010/main" val="222712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C4683-4C15-4110-8FBD-D8A7782CDB05}"/>
              </a:ext>
            </a:extLst>
          </p:cNvPr>
          <p:cNvSpPr>
            <a:spLocks noGrp="1"/>
          </p:cNvSpPr>
          <p:nvPr>
            <p:ph type="title"/>
          </p:nvPr>
        </p:nvSpPr>
        <p:spPr/>
        <p:txBody>
          <a:bodyPr/>
          <a:lstStyle/>
          <a:p>
            <a:r>
              <a:rPr lang="en-US" altLang="zh-TW" dirty="0">
                <a:solidFill>
                  <a:srgbClr val="0070C0"/>
                </a:solidFill>
              </a:rPr>
              <a:t>Proof-of-Stake</a:t>
            </a:r>
            <a:r>
              <a:rPr lang="en-US" altLang="zh-TW" dirty="0"/>
              <a:t> (1/2)</a:t>
            </a:r>
            <a:endParaRPr lang="zh-TW" altLang="en-US" dirty="0"/>
          </a:p>
        </p:txBody>
      </p:sp>
      <p:sp>
        <p:nvSpPr>
          <p:cNvPr id="3" name="內容版面配置區 2">
            <a:extLst>
              <a:ext uri="{FF2B5EF4-FFF2-40B4-BE49-F238E27FC236}">
                <a16:creationId xmlns:a16="http://schemas.microsoft.com/office/drawing/2014/main" id="{48A28DAF-0507-49CE-91C3-7677B84B96DC}"/>
              </a:ext>
            </a:extLst>
          </p:cNvPr>
          <p:cNvSpPr>
            <a:spLocks noGrp="1"/>
          </p:cNvSpPr>
          <p:nvPr>
            <p:ph idx="1"/>
          </p:nvPr>
        </p:nvSpPr>
        <p:spPr>
          <a:xfrm>
            <a:off x="838200" y="1488332"/>
            <a:ext cx="10515600" cy="4556333"/>
          </a:xfrm>
        </p:spPr>
        <p:txBody>
          <a:bodyPr>
            <a:normAutofit/>
          </a:bodyPr>
          <a:lstStyle/>
          <a:p>
            <a:pPr>
              <a:spcBef>
                <a:spcPts val="1200"/>
              </a:spcBef>
            </a:pPr>
            <a:r>
              <a:rPr lang="en-US" altLang="zh-TW" sz="2600" dirty="0">
                <a:hlinkClick r:id="rId2"/>
              </a:rPr>
              <a:t>https://ethereum.org/en/developers/docs/consensus-mechanisms/pos/</a:t>
            </a:r>
            <a:endParaRPr lang="en-US" altLang="zh-TW" sz="2600" dirty="0"/>
          </a:p>
          <a:p>
            <a:pPr algn="just">
              <a:spcBef>
                <a:spcPts val="1200"/>
              </a:spcBef>
            </a:pPr>
            <a:r>
              <a:rPr lang="en-US" altLang="zh-TW" sz="2600" dirty="0"/>
              <a:t>Proof-of-stake is a type of consensus mechanism used by blockchain networks to achieve distributed consensus.</a:t>
            </a:r>
          </a:p>
          <a:p>
            <a:pPr algn="just">
              <a:spcBef>
                <a:spcPts val="1200"/>
              </a:spcBef>
            </a:pPr>
            <a:r>
              <a:rPr lang="en-US" altLang="zh-TW" sz="2600" dirty="0"/>
              <a:t>Proof-of-stake is the underlying mechanism that activates </a:t>
            </a:r>
            <a:r>
              <a:rPr lang="en-US" altLang="zh-TW" sz="2600" dirty="0">
                <a:solidFill>
                  <a:srgbClr val="FF0000"/>
                </a:solidFill>
              </a:rPr>
              <a:t>validators</a:t>
            </a:r>
            <a:r>
              <a:rPr lang="en-US" altLang="zh-TW" sz="2600" dirty="0"/>
              <a:t> upon receipt of enough stake. For Ethereum, users will need to </a:t>
            </a:r>
            <a:r>
              <a:rPr lang="en-US" altLang="zh-TW" sz="2600" dirty="0">
                <a:solidFill>
                  <a:srgbClr val="FF0000"/>
                </a:solidFill>
              </a:rPr>
              <a:t>stake 32 ETH </a:t>
            </a:r>
            <a:r>
              <a:rPr lang="en-US" altLang="zh-TW" sz="2600" dirty="0"/>
              <a:t>to become a validator. Validators are </a:t>
            </a:r>
            <a:r>
              <a:rPr lang="en-US" altLang="zh-TW" sz="2600" dirty="0">
                <a:solidFill>
                  <a:srgbClr val="FF0000"/>
                </a:solidFill>
              </a:rPr>
              <a:t>chosen at random to create blocks</a:t>
            </a:r>
            <a:r>
              <a:rPr lang="en-US" altLang="zh-TW" sz="2600" dirty="0"/>
              <a:t> and are responsible for </a:t>
            </a:r>
            <a:r>
              <a:rPr lang="en-US" altLang="zh-TW" sz="2600" dirty="0">
                <a:solidFill>
                  <a:srgbClr val="0000FF"/>
                </a:solidFill>
              </a:rPr>
              <a:t>checking and confirming blocks </a:t>
            </a:r>
            <a:r>
              <a:rPr lang="en-US" altLang="zh-TW" sz="2600" dirty="0"/>
              <a:t>they don't create.</a:t>
            </a:r>
          </a:p>
          <a:p>
            <a:pPr algn="just">
              <a:spcBef>
                <a:spcPts val="1200"/>
              </a:spcBef>
            </a:pPr>
            <a:r>
              <a:rPr lang="en-US" altLang="zh-TW" sz="2600" dirty="0"/>
              <a:t>Unlike proof-of-work, validators don't need to use significant amounts of computational power because they're selected at random and aren't competing. They just need to create blocks when chosen and validate proposed blocks when they're not. This validation is known as </a:t>
            </a:r>
            <a:r>
              <a:rPr lang="en-US" altLang="zh-TW" sz="2600" dirty="0">
                <a:solidFill>
                  <a:srgbClr val="0000FF"/>
                </a:solidFill>
              </a:rPr>
              <a:t>attesting</a:t>
            </a:r>
            <a:r>
              <a:rPr lang="en-US" altLang="zh-TW" sz="2600" dirty="0"/>
              <a:t>.</a:t>
            </a:r>
          </a:p>
          <a:p>
            <a:endParaRPr lang="zh-TW" altLang="en-US" dirty="0"/>
          </a:p>
        </p:txBody>
      </p:sp>
      <p:sp>
        <p:nvSpPr>
          <p:cNvPr id="4" name="投影片編號版面配置區 3">
            <a:extLst>
              <a:ext uri="{FF2B5EF4-FFF2-40B4-BE49-F238E27FC236}">
                <a16:creationId xmlns:a16="http://schemas.microsoft.com/office/drawing/2014/main" id="{FA1EEF67-2420-4ADE-A553-F97232F4BDDE}"/>
              </a:ext>
            </a:extLst>
          </p:cNvPr>
          <p:cNvSpPr>
            <a:spLocks noGrp="1"/>
          </p:cNvSpPr>
          <p:nvPr>
            <p:ph type="sldNum" sz="quarter" idx="12"/>
          </p:nvPr>
        </p:nvSpPr>
        <p:spPr/>
        <p:txBody>
          <a:bodyPr/>
          <a:lstStyle/>
          <a:p>
            <a:fld id="{8C04AE96-B1B9-4ED2-B3ED-30B2680CEC7B}" type="slidenum">
              <a:rPr lang="zh-TW" altLang="en-US" smtClean="0"/>
              <a:pPr/>
              <a:t>14</a:t>
            </a:fld>
            <a:endParaRPr lang="zh-TW" altLang="en-US"/>
          </a:p>
        </p:txBody>
      </p:sp>
    </p:spTree>
    <p:extLst>
      <p:ext uri="{BB962C8B-B14F-4D97-AF65-F5344CB8AC3E}">
        <p14:creationId xmlns:p14="http://schemas.microsoft.com/office/powerpoint/2010/main" val="270390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C4683-4C15-4110-8FBD-D8A7782CDB05}"/>
              </a:ext>
            </a:extLst>
          </p:cNvPr>
          <p:cNvSpPr>
            <a:spLocks noGrp="1"/>
          </p:cNvSpPr>
          <p:nvPr>
            <p:ph type="title"/>
          </p:nvPr>
        </p:nvSpPr>
        <p:spPr>
          <a:xfrm>
            <a:off x="838200" y="374749"/>
            <a:ext cx="10515600" cy="992037"/>
          </a:xfrm>
        </p:spPr>
        <p:txBody>
          <a:bodyPr/>
          <a:lstStyle/>
          <a:p>
            <a:r>
              <a:rPr lang="en-US" altLang="zh-TW" dirty="0"/>
              <a:t>Proof-of-Stake (2/2)</a:t>
            </a:r>
            <a:endParaRPr lang="zh-TW" altLang="en-US" dirty="0"/>
          </a:p>
        </p:txBody>
      </p:sp>
      <p:pic>
        <p:nvPicPr>
          <p:cNvPr id="6" name="內容版面配置區 5">
            <a:extLst>
              <a:ext uri="{FF2B5EF4-FFF2-40B4-BE49-F238E27FC236}">
                <a16:creationId xmlns:a16="http://schemas.microsoft.com/office/drawing/2014/main" id="{EDCB7466-4B5C-4E3D-901D-A6846FCB22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513" b="4540"/>
          <a:stretch/>
        </p:blipFill>
        <p:spPr>
          <a:xfrm>
            <a:off x="1314665" y="1284087"/>
            <a:ext cx="9562669" cy="5072263"/>
          </a:xfrm>
        </p:spPr>
      </p:pic>
      <p:sp>
        <p:nvSpPr>
          <p:cNvPr id="4" name="投影片編號版面配置區 3">
            <a:extLst>
              <a:ext uri="{FF2B5EF4-FFF2-40B4-BE49-F238E27FC236}">
                <a16:creationId xmlns:a16="http://schemas.microsoft.com/office/drawing/2014/main" id="{FA1EEF67-2420-4ADE-A553-F97232F4BDDE}"/>
              </a:ext>
            </a:extLst>
          </p:cNvPr>
          <p:cNvSpPr>
            <a:spLocks noGrp="1"/>
          </p:cNvSpPr>
          <p:nvPr>
            <p:ph type="sldNum" sz="quarter" idx="12"/>
          </p:nvPr>
        </p:nvSpPr>
        <p:spPr/>
        <p:txBody>
          <a:bodyPr/>
          <a:lstStyle/>
          <a:p>
            <a:fld id="{8C04AE96-B1B9-4ED2-B3ED-30B2680CEC7B}" type="slidenum">
              <a:rPr lang="zh-TW" altLang="en-US" smtClean="0"/>
              <a:pPr/>
              <a:t>15</a:t>
            </a:fld>
            <a:endParaRPr lang="zh-TW" altLang="en-US"/>
          </a:p>
        </p:txBody>
      </p:sp>
    </p:spTree>
    <p:extLst>
      <p:ext uri="{BB962C8B-B14F-4D97-AF65-F5344CB8AC3E}">
        <p14:creationId xmlns:p14="http://schemas.microsoft.com/office/powerpoint/2010/main" val="48710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7C1AAB-CEA1-4B76-BD6A-6BDBC1DA1FA4}"/>
              </a:ext>
            </a:extLst>
          </p:cNvPr>
          <p:cNvSpPr>
            <a:spLocks noGrp="1"/>
          </p:cNvSpPr>
          <p:nvPr>
            <p:ph type="title"/>
          </p:nvPr>
        </p:nvSpPr>
        <p:spPr/>
        <p:txBody>
          <a:bodyPr/>
          <a:lstStyle/>
          <a:p>
            <a:r>
              <a:rPr lang="en-US" altLang="zh-TW" dirty="0"/>
              <a:t>Ref. Ethereum 2.0 Staking (1/2)</a:t>
            </a:r>
            <a:endParaRPr lang="zh-TW" altLang="en-US" dirty="0"/>
          </a:p>
        </p:txBody>
      </p:sp>
      <p:sp>
        <p:nvSpPr>
          <p:cNvPr id="3" name="內容版面配置區 2">
            <a:extLst>
              <a:ext uri="{FF2B5EF4-FFF2-40B4-BE49-F238E27FC236}">
                <a16:creationId xmlns:a16="http://schemas.microsoft.com/office/drawing/2014/main" id="{84A54CB1-2890-45A1-8DCB-08B162DB361F}"/>
              </a:ext>
            </a:extLst>
          </p:cNvPr>
          <p:cNvSpPr>
            <a:spLocks noGrp="1"/>
          </p:cNvSpPr>
          <p:nvPr>
            <p:ph idx="1"/>
          </p:nvPr>
        </p:nvSpPr>
        <p:spPr>
          <a:xfrm>
            <a:off x="838200" y="4571999"/>
            <a:ext cx="10515600" cy="1604963"/>
          </a:xfrm>
        </p:spPr>
        <p:txBody>
          <a:bodyPr>
            <a:normAutofit/>
          </a:bodyPr>
          <a:lstStyle/>
          <a:p>
            <a:pPr algn="just"/>
            <a:r>
              <a:rPr lang="en-US" altLang="zh-TW" sz="2400" dirty="0"/>
              <a:t>You will not be able to withdraw staked assets for the duration of the lock-up period. With Ethereum (ETH), this period will last until the Ethereum 2.0 upgrade is fully completed. (</a:t>
            </a:r>
            <a:r>
              <a:rPr lang="en-US" altLang="zh-TW" sz="2400" dirty="0">
                <a:solidFill>
                  <a:srgbClr val="0000FF"/>
                </a:solidFill>
              </a:rPr>
              <a:t>Completed by the Shanghai upgrade on March 12, 2023</a:t>
            </a:r>
            <a:r>
              <a:rPr lang="en-US" altLang="zh-TW" sz="2400" dirty="0"/>
              <a:t>)</a:t>
            </a:r>
            <a:endParaRPr lang="zh-TW" altLang="en-US" sz="2400" dirty="0"/>
          </a:p>
        </p:txBody>
      </p:sp>
      <p:sp>
        <p:nvSpPr>
          <p:cNvPr id="4" name="投影片編號版面配置區 3">
            <a:extLst>
              <a:ext uri="{FF2B5EF4-FFF2-40B4-BE49-F238E27FC236}">
                <a16:creationId xmlns:a16="http://schemas.microsoft.com/office/drawing/2014/main" id="{FD395449-5E2D-48F6-B105-6B3226889789}"/>
              </a:ext>
            </a:extLst>
          </p:cNvPr>
          <p:cNvSpPr>
            <a:spLocks noGrp="1"/>
          </p:cNvSpPr>
          <p:nvPr>
            <p:ph type="sldNum" sz="quarter" idx="12"/>
          </p:nvPr>
        </p:nvSpPr>
        <p:spPr/>
        <p:txBody>
          <a:bodyPr/>
          <a:lstStyle/>
          <a:p>
            <a:fld id="{8C04AE96-B1B9-4ED2-B3ED-30B2680CEC7B}" type="slidenum">
              <a:rPr lang="zh-TW" altLang="en-US" smtClean="0"/>
              <a:pPr/>
              <a:t>16</a:t>
            </a:fld>
            <a:endParaRPr lang="zh-TW" altLang="en-US"/>
          </a:p>
        </p:txBody>
      </p:sp>
      <p:pic>
        <p:nvPicPr>
          <p:cNvPr id="5" name="圖片 4">
            <a:extLst>
              <a:ext uri="{FF2B5EF4-FFF2-40B4-BE49-F238E27FC236}">
                <a16:creationId xmlns:a16="http://schemas.microsoft.com/office/drawing/2014/main" id="{8460EEDE-597B-4DE7-9528-3317C0104478}"/>
              </a:ext>
            </a:extLst>
          </p:cNvPr>
          <p:cNvPicPr>
            <a:picLocks noChangeAspect="1"/>
          </p:cNvPicPr>
          <p:nvPr/>
        </p:nvPicPr>
        <p:blipFill rotWithShape="1">
          <a:blip r:embed="rId2"/>
          <a:srcRect t="5267"/>
          <a:stretch/>
        </p:blipFill>
        <p:spPr>
          <a:xfrm>
            <a:off x="881062" y="1453415"/>
            <a:ext cx="10429875" cy="2598730"/>
          </a:xfrm>
          <a:prstGeom prst="rect">
            <a:avLst/>
          </a:prstGeom>
        </p:spPr>
      </p:pic>
      <p:sp>
        <p:nvSpPr>
          <p:cNvPr id="6" name="矩形 5">
            <a:extLst>
              <a:ext uri="{FF2B5EF4-FFF2-40B4-BE49-F238E27FC236}">
                <a16:creationId xmlns:a16="http://schemas.microsoft.com/office/drawing/2014/main" id="{893CC944-EB7A-4D80-A489-357ECFE8DCA5}"/>
              </a:ext>
            </a:extLst>
          </p:cNvPr>
          <p:cNvSpPr/>
          <p:nvPr/>
        </p:nvSpPr>
        <p:spPr>
          <a:xfrm>
            <a:off x="3857774" y="3956135"/>
            <a:ext cx="7482038" cy="338554"/>
          </a:xfrm>
          <a:prstGeom prst="rect">
            <a:avLst/>
          </a:prstGeom>
        </p:spPr>
        <p:txBody>
          <a:bodyPr wrap="square">
            <a:spAutoFit/>
          </a:bodyPr>
          <a:lstStyle/>
          <a:p>
            <a:pPr>
              <a:spcAft>
                <a:spcPts val="0"/>
              </a:spcAft>
            </a:pPr>
            <a:r>
              <a:rPr lang="en-US" altLang="zh-TW" sz="1600" u="sng" kern="100" dirty="0">
                <a:solidFill>
                  <a:srgbClr val="0563C1"/>
                </a:solidFill>
                <a:latin typeface="Times New Roman" panose="02020603050405020304" pitchFamily="18" charset="0"/>
                <a:cs typeface="Times New Roman" panose="02020603050405020304" pitchFamily="18" charset="0"/>
                <a:hlinkClick r:id="rId3"/>
              </a:rPr>
              <a:t>https://github.com/ethereum/consensus-specs/blob/dev/specs/phase0/deposit-contract.md</a:t>
            </a:r>
            <a:endParaRPr lang="zh-TW" altLang="zh-TW" sz="16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035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7C1AAB-CEA1-4B76-BD6A-6BDBC1DA1FA4}"/>
              </a:ext>
            </a:extLst>
          </p:cNvPr>
          <p:cNvSpPr>
            <a:spLocks noGrp="1"/>
          </p:cNvSpPr>
          <p:nvPr>
            <p:ph type="title"/>
          </p:nvPr>
        </p:nvSpPr>
        <p:spPr/>
        <p:txBody>
          <a:bodyPr/>
          <a:lstStyle/>
          <a:p>
            <a:r>
              <a:rPr lang="en-US" altLang="zh-TW" dirty="0"/>
              <a:t>Ref. Ethereum 2.0 Staking (2/2)</a:t>
            </a:r>
            <a:endParaRPr lang="zh-TW" altLang="en-US" dirty="0"/>
          </a:p>
        </p:txBody>
      </p:sp>
      <p:sp>
        <p:nvSpPr>
          <p:cNvPr id="3" name="內容版面配置區 2">
            <a:extLst>
              <a:ext uri="{FF2B5EF4-FFF2-40B4-BE49-F238E27FC236}">
                <a16:creationId xmlns:a16="http://schemas.microsoft.com/office/drawing/2014/main" id="{84A54CB1-2890-45A1-8DCB-08B162DB361F}"/>
              </a:ext>
            </a:extLst>
          </p:cNvPr>
          <p:cNvSpPr>
            <a:spLocks noGrp="1"/>
          </p:cNvSpPr>
          <p:nvPr>
            <p:ph idx="1"/>
          </p:nvPr>
        </p:nvSpPr>
        <p:spPr>
          <a:xfrm>
            <a:off x="838200" y="1320341"/>
            <a:ext cx="10515600" cy="1604963"/>
          </a:xfrm>
        </p:spPr>
        <p:txBody>
          <a:bodyPr>
            <a:normAutofit/>
          </a:bodyPr>
          <a:lstStyle/>
          <a:p>
            <a:pPr algn="just"/>
            <a:r>
              <a:rPr lang="en-US" altLang="zh-TW" sz="2400" dirty="0">
                <a:solidFill>
                  <a:srgbClr val="0070C0"/>
                </a:solidFill>
              </a:rPr>
              <a:t>Deposit Contract </a:t>
            </a:r>
            <a:r>
              <a:rPr lang="en-US" altLang="zh-TW" sz="2400" dirty="0"/>
              <a:t>Information on </a:t>
            </a:r>
            <a:r>
              <a:rPr lang="en-US" altLang="zh-TW" sz="2400" dirty="0" err="1"/>
              <a:t>Etherscan</a:t>
            </a:r>
            <a:r>
              <a:rPr lang="en-US" altLang="zh-TW" sz="2400" dirty="0"/>
              <a:t> (As of 2022.9.9)</a:t>
            </a:r>
            <a:endParaRPr lang="zh-TW" altLang="en-US" sz="2400" dirty="0"/>
          </a:p>
        </p:txBody>
      </p:sp>
      <p:sp>
        <p:nvSpPr>
          <p:cNvPr id="4" name="投影片編號版面配置區 3">
            <a:extLst>
              <a:ext uri="{FF2B5EF4-FFF2-40B4-BE49-F238E27FC236}">
                <a16:creationId xmlns:a16="http://schemas.microsoft.com/office/drawing/2014/main" id="{FD395449-5E2D-48F6-B105-6B3226889789}"/>
              </a:ext>
            </a:extLst>
          </p:cNvPr>
          <p:cNvSpPr>
            <a:spLocks noGrp="1"/>
          </p:cNvSpPr>
          <p:nvPr>
            <p:ph type="sldNum" sz="quarter" idx="12"/>
          </p:nvPr>
        </p:nvSpPr>
        <p:spPr/>
        <p:txBody>
          <a:bodyPr/>
          <a:lstStyle/>
          <a:p>
            <a:fld id="{8C04AE96-B1B9-4ED2-B3ED-30B2680CEC7B}" type="slidenum">
              <a:rPr lang="zh-TW" altLang="en-US" smtClean="0"/>
              <a:pPr/>
              <a:t>17</a:t>
            </a:fld>
            <a:endParaRPr lang="zh-TW" altLang="en-US" dirty="0"/>
          </a:p>
        </p:txBody>
      </p:sp>
      <p:sp>
        <p:nvSpPr>
          <p:cNvPr id="6" name="矩形 5">
            <a:extLst>
              <a:ext uri="{FF2B5EF4-FFF2-40B4-BE49-F238E27FC236}">
                <a16:creationId xmlns:a16="http://schemas.microsoft.com/office/drawing/2014/main" id="{893CC944-EB7A-4D80-A489-357ECFE8DCA5}"/>
              </a:ext>
            </a:extLst>
          </p:cNvPr>
          <p:cNvSpPr/>
          <p:nvPr/>
        </p:nvSpPr>
        <p:spPr>
          <a:xfrm>
            <a:off x="4485340" y="5997474"/>
            <a:ext cx="6868460" cy="338554"/>
          </a:xfrm>
          <a:prstGeom prst="rect">
            <a:avLst/>
          </a:prstGeom>
        </p:spPr>
        <p:txBody>
          <a:bodyPr wrap="square">
            <a:spAutoFit/>
          </a:bodyPr>
          <a:lstStyle/>
          <a:p>
            <a:pPr>
              <a:spcAft>
                <a:spcPts val="0"/>
              </a:spcAft>
            </a:pPr>
            <a:r>
              <a:rPr lang="en-US" altLang="zh-TW" sz="1600" u="sng" dirty="0">
                <a:latin typeface="Times New Roman" panose="02020603050405020304" pitchFamily="18" charset="0"/>
                <a:cs typeface="Times New Roman" panose="02020603050405020304" pitchFamily="18" charset="0"/>
                <a:hlinkClick r:id="rId2"/>
              </a:rPr>
              <a:t>https://etherscan.io/address/0x00000000219ab540356cBB839Cbe05303d7705Fa</a:t>
            </a:r>
            <a:endParaRPr lang="en-US" altLang="zh-TW" sz="1600" u="sng" dirty="0">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4667BA27-A2E5-48E2-85BC-EDDC7AAFA3D9}"/>
              </a:ext>
            </a:extLst>
          </p:cNvPr>
          <p:cNvPicPr/>
          <p:nvPr/>
        </p:nvPicPr>
        <p:blipFill>
          <a:blip r:embed="rId3"/>
          <a:stretch>
            <a:fillRect/>
          </a:stretch>
        </p:blipFill>
        <p:spPr>
          <a:xfrm>
            <a:off x="1175268" y="1857676"/>
            <a:ext cx="10061946" cy="4139798"/>
          </a:xfrm>
          <a:prstGeom prst="rect">
            <a:avLst/>
          </a:prstGeom>
        </p:spPr>
      </p:pic>
      <p:grpSp>
        <p:nvGrpSpPr>
          <p:cNvPr id="10" name="群組 9">
            <a:extLst>
              <a:ext uri="{FF2B5EF4-FFF2-40B4-BE49-F238E27FC236}">
                <a16:creationId xmlns:a16="http://schemas.microsoft.com/office/drawing/2014/main" id="{45A24807-C725-4D0D-AF51-DAC2FDE185C5}"/>
              </a:ext>
            </a:extLst>
          </p:cNvPr>
          <p:cNvGrpSpPr/>
          <p:nvPr/>
        </p:nvGrpSpPr>
        <p:grpSpPr>
          <a:xfrm>
            <a:off x="6521893" y="3559377"/>
            <a:ext cx="4236414" cy="2070748"/>
            <a:chOff x="6480798" y="3350590"/>
            <a:chExt cx="4429125" cy="2164945"/>
          </a:xfrm>
        </p:grpSpPr>
        <p:pic>
          <p:nvPicPr>
            <p:cNvPr id="8" name="圖片 7">
              <a:extLst>
                <a:ext uri="{FF2B5EF4-FFF2-40B4-BE49-F238E27FC236}">
                  <a16:creationId xmlns:a16="http://schemas.microsoft.com/office/drawing/2014/main" id="{D1E5B677-BC7C-4259-B68E-1F1459101C3C}"/>
                </a:ext>
              </a:extLst>
            </p:cNvPr>
            <p:cNvPicPr>
              <a:picLocks noChangeAspect="1"/>
            </p:cNvPicPr>
            <p:nvPr/>
          </p:nvPicPr>
          <p:blipFill>
            <a:blip r:embed="rId4"/>
            <a:stretch>
              <a:fillRect/>
            </a:stretch>
          </p:blipFill>
          <p:spPr>
            <a:xfrm>
              <a:off x="6480798" y="3391460"/>
              <a:ext cx="4429125" cy="2124075"/>
            </a:xfrm>
            <a:prstGeom prst="rect">
              <a:avLst/>
            </a:prstGeom>
            <a:ln>
              <a:solidFill>
                <a:srgbClr val="FF0000"/>
              </a:solidFill>
            </a:ln>
          </p:spPr>
        </p:pic>
        <p:sp>
          <p:nvSpPr>
            <p:cNvPr id="9" name="矩形 8">
              <a:extLst>
                <a:ext uri="{FF2B5EF4-FFF2-40B4-BE49-F238E27FC236}">
                  <a16:creationId xmlns:a16="http://schemas.microsoft.com/office/drawing/2014/main" id="{DA7F930B-2088-4E2D-8ABA-5CCFB02BC069}"/>
                </a:ext>
              </a:extLst>
            </p:cNvPr>
            <p:cNvSpPr/>
            <p:nvPr/>
          </p:nvSpPr>
          <p:spPr>
            <a:xfrm>
              <a:off x="7630571" y="3350590"/>
              <a:ext cx="1739943" cy="386133"/>
            </a:xfrm>
            <a:prstGeom prst="rect">
              <a:avLst/>
            </a:prstGeom>
          </p:spPr>
          <p:txBody>
            <a:bodyPr wrap="none">
              <a:spAutoFit/>
            </a:bodyPr>
            <a:lstStyle/>
            <a:p>
              <a:r>
                <a:rPr lang="en-US" altLang="zh-TW" dirty="0">
                  <a:solidFill>
                    <a:srgbClr val="FF0000"/>
                  </a:solidFill>
                </a:rPr>
                <a:t>(As of 2023.5.5)</a:t>
              </a:r>
              <a:endParaRPr lang="zh-TW" altLang="en-US" dirty="0">
                <a:solidFill>
                  <a:srgbClr val="FF0000"/>
                </a:solidFill>
              </a:endParaRPr>
            </a:p>
          </p:txBody>
        </p:sp>
      </p:grpSp>
      <p:sp>
        <p:nvSpPr>
          <p:cNvPr id="11" name="矩形 10">
            <a:extLst>
              <a:ext uri="{FF2B5EF4-FFF2-40B4-BE49-F238E27FC236}">
                <a16:creationId xmlns:a16="http://schemas.microsoft.com/office/drawing/2014/main" id="{E0C52E03-8134-46F7-9486-9D6CCF295EF7}"/>
              </a:ext>
            </a:extLst>
          </p:cNvPr>
          <p:cNvSpPr/>
          <p:nvPr/>
        </p:nvSpPr>
        <p:spPr>
          <a:xfrm>
            <a:off x="1284270" y="4736387"/>
            <a:ext cx="3945276" cy="65754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071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82BE3F-BB34-4ED5-883C-DE2CE086655E}"/>
              </a:ext>
            </a:extLst>
          </p:cNvPr>
          <p:cNvSpPr>
            <a:spLocks noGrp="1"/>
          </p:cNvSpPr>
          <p:nvPr>
            <p:ph type="title"/>
          </p:nvPr>
        </p:nvSpPr>
        <p:spPr/>
        <p:txBody>
          <a:bodyPr/>
          <a:lstStyle/>
          <a:p>
            <a:r>
              <a:rPr lang="en-US" altLang="zh-TW" dirty="0" err="1">
                <a:solidFill>
                  <a:srgbClr val="0070C0"/>
                </a:solidFill>
              </a:rPr>
              <a:t>Danksharding</a:t>
            </a:r>
            <a:r>
              <a:rPr lang="en-US" altLang="zh-TW" dirty="0">
                <a:solidFill>
                  <a:srgbClr val="0070C0"/>
                </a:solidFill>
              </a:rPr>
              <a:t> </a:t>
            </a:r>
            <a:r>
              <a:rPr lang="en-US" altLang="zh-TW" dirty="0"/>
              <a:t>(1/5)</a:t>
            </a:r>
            <a:endParaRPr lang="zh-TW" altLang="en-US" dirty="0"/>
          </a:p>
        </p:txBody>
      </p:sp>
      <p:sp>
        <p:nvSpPr>
          <p:cNvPr id="3" name="內容版面配置區 2">
            <a:extLst>
              <a:ext uri="{FF2B5EF4-FFF2-40B4-BE49-F238E27FC236}">
                <a16:creationId xmlns:a16="http://schemas.microsoft.com/office/drawing/2014/main" id="{21253046-9A62-45FC-94F6-C4D62E989554}"/>
              </a:ext>
            </a:extLst>
          </p:cNvPr>
          <p:cNvSpPr>
            <a:spLocks noGrp="1"/>
          </p:cNvSpPr>
          <p:nvPr>
            <p:ph idx="1"/>
          </p:nvPr>
        </p:nvSpPr>
        <p:spPr>
          <a:xfrm>
            <a:off x="838200" y="1440208"/>
            <a:ext cx="10515600" cy="4703738"/>
          </a:xfrm>
        </p:spPr>
        <p:txBody>
          <a:bodyPr>
            <a:normAutofit/>
          </a:bodyPr>
          <a:lstStyle/>
          <a:p>
            <a:pPr>
              <a:spcBef>
                <a:spcPts val="1200"/>
              </a:spcBef>
            </a:pPr>
            <a:r>
              <a:rPr lang="en-US" altLang="zh-TW" dirty="0">
                <a:hlinkClick r:id="rId2"/>
              </a:rPr>
              <a:t>https://ethereum.org/en/roadmap/danksharding/</a:t>
            </a:r>
            <a:endParaRPr lang="en-US" altLang="zh-TW" dirty="0"/>
          </a:p>
          <a:p>
            <a:pPr algn="just">
              <a:spcBef>
                <a:spcPts val="1200"/>
              </a:spcBef>
            </a:pPr>
            <a:r>
              <a:rPr lang="en-US" altLang="zh-TW" dirty="0" err="1">
                <a:solidFill>
                  <a:srgbClr val="FF0000"/>
                </a:solidFill>
              </a:rPr>
              <a:t>Danksharding</a:t>
            </a:r>
            <a:r>
              <a:rPr lang="en-US" altLang="zh-TW" dirty="0"/>
              <a:t> is how Ethereum becomes a truly scalable blockchain, but there are several protocol upgrades required to get there. </a:t>
            </a:r>
            <a:r>
              <a:rPr lang="en-US" altLang="zh-TW" dirty="0">
                <a:solidFill>
                  <a:srgbClr val="0000FF"/>
                </a:solidFill>
              </a:rPr>
              <a:t>Proto-</a:t>
            </a:r>
            <a:r>
              <a:rPr lang="en-US" altLang="zh-TW" dirty="0" err="1">
                <a:solidFill>
                  <a:srgbClr val="0000FF"/>
                </a:solidFill>
              </a:rPr>
              <a:t>Danksharding</a:t>
            </a:r>
            <a:r>
              <a:rPr lang="en-US" altLang="zh-TW" dirty="0"/>
              <a:t> is an intermediate step along the way.</a:t>
            </a:r>
          </a:p>
          <a:p>
            <a:pPr algn="just">
              <a:spcBef>
                <a:spcPts val="1200"/>
              </a:spcBef>
            </a:pPr>
            <a:r>
              <a:rPr lang="en-US" altLang="zh-TW" dirty="0"/>
              <a:t>Both aim to make transactions on Layer 2 as cheap as possible for users and should scale Ethereum to &gt;100,000 transactions per second.</a:t>
            </a:r>
          </a:p>
          <a:p>
            <a:pPr algn="just">
              <a:spcBef>
                <a:spcPts val="1200"/>
              </a:spcBef>
            </a:pPr>
            <a:r>
              <a:rPr lang="en-US" altLang="zh-TW" dirty="0"/>
              <a:t>Proto-</a:t>
            </a:r>
            <a:r>
              <a:rPr lang="en-US" altLang="zh-TW" dirty="0" err="1"/>
              <a:t>Danksharding</a:t>
            </a:r>
            <a:r>
              <a:rPr lang="en-US" altLang="zh-TW" dirty="0"/>
              <a:t>, also known as </a:t>
            </a:r>
            <a:r>
              <a:rPr lang="en-US" altLang="zh-TW" dirty="0">
                <a:solidFill>
                  <a:srgbClr val="0000FF"/>
                </a:solidFill>
              </a:rPr>
              <a:t>EIP-4844</a:t>
            </a:r>
            <a:r>
              <a:rPr lang="en-US" altLang="zh-TW" dirty="0"/>
              <a:t>, is </a:t>
            </a:r>
            <a:r>
              <a:rPr lang="en-US" altLang="zh-TW" dirty="0">
                <a:solidFill>
                  <a:srgbClr val="0000FF"/>
                </a:solidFill>
              </a:rPr>
              <a:t>a way for rollups to add cheaper data to blocks</a:t>
            </a:r>
            <a:r>
              <a:rPr lang="en-US" altLang="zh-TW" dirty="0"/>
              <a:t>.</a:t>
            </a:r>
          </a:p>
          <a:p>
            <a:pPr algn="just">
              <a:spcBef>
                <a:spcPts val="1200"/>
              </a:spcBef>
            </a:pPr>
            <a:r>
              <a:rPr lang="en-US" altLang="zh-TW" dirty="0"/>
              <a:t>The name comes from the two researchers who proposed the idea: </a:t>
            </a:r>
            <a:r>
              <a:rPr lang="en-US" altLang="zh-TW" dirty="0" err="1"/>
              <a:t>Protolambda</a:t>
            </a:r>
            <a:r>
              <a:rPr lang="en-US" altLang="zh-TW" dirty="0"/>
              <a:t> and </a:t>
            </a:r>
            <a:r>
              <a:rPr lang="en-US" altLang="zh-TW" dirty="0" err="1"/>
              <a:t>Dankrad</a:t>
            </a:r>
            <a:r>
              <a:rPr lang="en-US" altLang="zh-TW" dirty="0"/>
              <a:t> Feist.</a:t>
            </a:r>
            <a:endParaRPr lang="zh-TW" altLang="en-US" dirty="0"/>
          </a:p>
        </p:txBody>
      </p:sp>
      <p:sp>
        <p:nvSpPr>
          <p:cNvPr id="4" name="投影片編號版面配置區 3">
            <a:extLst>
              <a:ext uri="{FF2B5EF4-FFF2-40B4-BE49-F238E27FC236}">
                <a16:creationId xmlns:a16="http://schemas.microsoft.com/office/drawing/2014/main" id="{ECD3A960-334F-4406-9895-50B09E0D1577}"/>
              </a:ext>
            </a:extLst>
          </p:cNvPr>
          <p:cNvSpPr>
            <a:spLocks noGrp="1"/>
          </p:cNvSpPr>
          <p:nvPr>
            <p:ph type="sldNum" sz="quarter" idx="12"/>
          </p:nvPr>
        </p:nvSpPr>
        <p:spPr/>
        <p:txBody>
          <a:bodyPr/>
          <a:lstStyle/>
          <a:p>
            <a:fld id="{8C04AE96-B1B9-4ED2-B3ED-30B2680CEC7B}" type="slidenum">
              <a:rPr lang="zh-TW" altLang="en-US" smtClean="0"/>
              <a:pPr/>
              <a:t>18</a:t>
            </a:fld>
            <a:endParaRPr lang="zh-TW" altLang="en-US"/>
          </a:p>
        </p:txBody>
      </p:sp>
    </p:spTree>
    <p:extLst>
      <p:ext uri="{BB962C8B-B14F-4D97-AF65-F5344CB8AC3E}">
        <p14:creationId xmlns:p14="http://schemas.microsoft.com/office/powerpoint/2010/main" val="1221384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82BE3F-BB34-4ED5-883C-DE2CE086655E}"/>
              </a:ext>
            </a:extLst>
          </p:cNvPr>
          <p:cNvSpPr>
            <a:spLocks noGrp="1"/>
          </p:cNvSpPr>
          <p:nvPr>
            <p:ph type="title"/>
          </p:nvPr>
        </p:nvSpPr>
        <p:spPr/>
        <p:txBody>
          <a:bodyPr/>
          <a:lstStyle/>
          <a:p>
            <a:r>
              <a:rPr lang="en-US" altLang="zh-TW" dirty="0" err="1"/>
              <a:t>Danksharding</a:t>
            </a:r>
            <a:r>
              <a:rPr lang="en-US" altLang="zh-TW" dirty="0"/>
              <a:t> (2/5)</a:t>
            </a:r>
            <a:endParaRPr lang="zh-TW" altLang="en-US" dirty="0"/>
          </a:p>
        </p:txBody>
      </p:sp>
      <p:sp>
        <p:nvSpPr>
          <p:cNvPr id="3" name="內容版面配置區 2">
            <a:extLst>
              <a:ext uri="{FF2B5EF4-FFF2-40B4-BE49-F238E27FC236}">
                <a16:creationId xmlns:a16="http://schemas.microsoft.com/office/drawing/2014/main" id="{21253046-9A62-45FC-94F6-C4D62E989554}"/>
              </a:ext>
            </a:extLst>
          </p:cNvPr>
          <p:cNvSpPr>
            <a:spLocks noGrp="1"/>
          </p:cNvSpPr>
          <p:nvPr>
            <p:ph idx="1"/>
          </p:nvPr>
        </p:nvSpPr>
        <p:spPr>
          <a:xfrm>
            <a:off x="838200" y="1440208"/>
            <a:ext cx="10515600" cy="4916142"/>
          </a:xfrm>
        </p:spPr>
        <p:txBody>
          <a:bodyPr>
            <a:normAutofit lnSpcReduction="10000"/>
          </a:bodyPr>
          <a:lstStyle/>
          <a:p>
            <a:pPr algn="just">
              <a:lnSpc>
                <a:spcPct val="95000"/>
              </a:lnSpc>
              <a:spcBef>
                <a:spcPts val="1200"/>
              </a:spcBef>
            </a:pPr>
            <a:r>
              <a:rPr lang="en-US" altLang="zh-TW" dirty="0"/>
              <a:t>Rollups are limited in how cheap they can make user transactions by the fact that they post their transactions in CALLDATA. This is expensive because it is processed by all Ethereum nodes and lives on chain forever, even though rollups only need the data for a short time.</a:t>
            </a:r>
          </a:p>
          <a:p>
            <a:pPr algn="just">
              <a:lnSpc>
                <a:spcPct val="95000"/>
              </a:lnSpc>
              <a:spcBef>
                <a:spcPts val="1200"/>
              </a:spcBef>
            </a:pPr>
            <a:r>
              <a:rPr lang="en-US" altLang="zh-TW" dirty="0">
                <a:solidFill>
                  <a:srgbClr val="0000FF"/>
                </a:solidFill>
              </a:rPr>
              <a:t>Proto-</a:t>
            </a:r>
            <a:r>
              <a:rPr lang="en-US" altLang="zh-TW" dirty="0" err="1">
                <a:solidFill>
                  <a:srgbClr val="0000FF"/>
                </a:solidFill>
              </a:rPr>
              <a:t>Danksharding</a:t>
            </a:r>
            <a:r>
              <a:rPr lang="en-US" altLang="zh-TW" dirty="0"/>
              <a:t> introduces </a:t>
            </a:r>
            <a:r>
              <a:rPr lang="en-US" altLang="zh-TW" dirty="0">
                <a:solidFill>
                  <a:srgbClr val="0000FF"/>
                </a:solidFill>
                <a:hlinkClick r:id="rId2"/>
              </a:rPr>
              <a:t>data blobs</a:t>
            </a:r>
            <a:r>
              <a:rPr lang="en-US" altLang="zh-TW" dirty="0">
                <a:solidFill>
                  <a:srgbClr val="0000FF"/>
                </a:solidFill>
              </a:rPr>
              <a:t> </a:t>
            </a:r>
            <a:r>
              <a:rPr lang="en-US" altLang="zh-TW" dirty="0"/>
              <a:t>that can be sent and attached to blocks. </a:t>
            </a:r>
            <a:r>
              <a:rPr lang="en-US" altLang="zh-TW" dirty="0">
                <a:solidFill>
                  <a:srgbClr val="0070C0"/>
                </a:solidFill>
              </a:rPr>
              <a:t>The data in these blobs is not accessible to the EVM and is automatically deleted after a fixed time period </a:t>
            </a:r>
            <a:r>
              <a:rPr lang="en-US" altLang="zh-TW" dirty="0"/>
              <a:t>(1-3 months). This means rollups can send their data much more cheaply and pass the savings on to end users in the form of cheaper transactions.</a:t>
            </a:r>
          </a:p>
          <a:p>
            <a:pPr algn="just">
              <a:lnSpc>
                <a:spcPct val="95000"/>
              </a:lnSpc>
              <a:spcBef>
                <a:spcPts val="1200"/>
              </a:spcBef>
            </a:pPr>
            <a:r>
              <a:rPr lang="en-US" altLang="zh-TW" dirty="0"/>
              <a:t>Why do blobs make rollup cheaper? Why it is OK to delete the blob data? --&gt; Ref. the URL.</a:t>
            </a:r>
            <a:endParaRPr lang="zh-TW" altLang="en-US" dirty="0"/>
          </a:p>
        </p:txBody>
      </p:sp>
      <p:sp>
        <p:nvSpPr>
          <p:cNvPr id="4" name="投影片編號版面配置區 3">
            <a:extLst>
              <a:ext uri="{FF2B5EF4-FFF2-40B4-BE49-F238E27FC236}">
                <a16:creationId xmlns:a16="http://schemas.microsoft.com/office/drawing/2014/main" id="{ECD3A960-334F-4406-9895-50B09E0D1577}"/>
              </a:ext>
            </a:extLst>
          </p:cNvPr>
          <p:cNvSpPr>
            <a:spLocks noGrp="1"/>
          </p:cNvSpPr>
          <p:nvPr>
            <p:ph type="sldNum" sz="quarter" idx="12"/>
          </p:nvPr>
        </p:nvSpPr>
        <p:spPr/>
        <p:txBody>
          <a:bodyPr/>
          <a:lstStyle/>
          <a:p>
            <a:fld id="{8C04AE96-B1B9-4ED2-B3ED-30B2680CEC7B}" type="slidenum">
              <a:rPr lang="zh-TW" altLang="en-US" smtClean="0"/>
              <a:pPr/>
              <a:t>19</a:t>
            </a:fld>
            <a:endParaRPr lang="zh-TW" altLang="en-US"/>
          </a:p>
        </p:txBody>
      </p:sp>
    </p:spTree>
    <p:extLst>
      <p:ext uri="{BB962C8B-B14F-4D97-AF65-F5344CB8AC3E}">
        <p14:creationId xmlns:p14="http://schemas.microsoft.com/office/powerpoint/2010/main" val="4096412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7499B9-7E2B-4001-90CB-842F862E4E5B}"/>
              </a:ext>
            </a:extLst>
          </p:cNvPr>
          <p:cNvSpPr>
            <a:spLocks noGrp="1"/>
          </p:cNvSpPr>
          <p:nvPr>
            <p:ph type="title"/>
          </p:nvPr>
        </p:nvSpPr>
        <p:spPr/>
        <p:txBody>
          <a:bodyPr/>
          <a:lstStyle/>
          <a:p>
            <a:r>
              <a:rPr lang="en-US" altLang="zh-TW" dirty="0"/>
              <a:t>Blockchain Trilemma</a:t>
            </a:r>
            <a:endParaRPr lang="zh-TW" altLang="en-US" dirty="0"/>
          </a:p>
        </p:txBody>
      </p:sp>
      <p:sp>
        <p:nvSpPr>
          <p:cNvPr id="4" name="投影片編號版面配置區 3">
            <a:extLst>
              <a:ext uri="{FF2B5EF4-FFF2-40B4-BE49-F238E27FC236}">
                <a16:creationId xmlns:a16="http://schemas.microsoft.com/office/drawing/2014/main" id="{D2A5D86C-BCB4-46F8-83F0-CA4A8D697CE9}"/>
              </a:ext>
            </a:extLst>
          </p:cNvPr>
          <p:cNvSpPr>
            <a:spLocks noGrp="1"/>
          </p:cNvSpPr>
          <p:nvPr>
            <p:ph type="sldNum" sz="quarter" idx="12"/>
          </p:nvPr>
        </p:nvSpPr>
        <p:spPr/>
        <p:txBody>
          <a:bodyPr/>
          <a:lstStyle/>
          <a:p>
            <a:fld id="{8C04AE96-B1B9-4ED2-B3ED-30B2680CEC7B}" type="slidenum">
              <a:rPr lang="zh-TW" altLang="en-US" smtClean="0"/>
              <a:pPr/>
              <a:t>2</a:t>
            </a:fld>
            <a:endParaRPr lang="zh-TW" altLang="en-US"/>
          </a:p>
        </p:txBody>
      </p:sp>
      <p:pic>
        <p:nvPicPr>
          <p:cNvPr id="12" name="內容版面配置區 11">
            <a:extLst>
              <a:ext uri="{FF2B5EF4-FFF2-40B4-BE49-F238E27FC236}">
                <a16:creationId xmlns:a16="http://schemas.microsoft.com/office/drawing/2014/main" id="{70C84C2C-69FB-4BFC-B804-5E6BE53CE0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885"/>
          <a:stretch/>
        </p:blipFill>
        <p:spPr>
          <a:xfrm>
            <a:off x="1058080" y="1381326"/>
            <a:ext cx="10075839" cy="4348307"/>
          </a:xfrm>
        </p:spPr>
      </p:pic>
      <p:grpSp>
        <p:nvGrpSpPr>
          <p:cNvPr id="6" name="群組 5">
            <a:extLst>
              <a:ext uri="{FF2B5EF4-FFF2-40B4-BE49-F238E27FC236}">
                <a16:creationId xmlns:a16="http://schemas.microsoft.com/office/drawing/2014/main" id="{A1AD0E7C-5B3D-416C-A11E-AD0E3C94C458}"/>
              </a:ext>
            </a:extLst>
          </p:cNvPr>
          <p:cNvGrpSpPr/>
          <p:nvPr/>
        </p:nvGrpSpPr>
        <p:grpSpPr>
          <a:xfrm>
            <a:off x="4500611" y="4904669"/>
            <a:ext cx="1850482" cy="767214"/>
            <a:chOff x="4452486" y="5141461"/>
            <a:chExt cx="1850482" cy="767214"/>
          </a:xfrm>
        </p:grpSpPr>
        <p:pic>
          <p:nvPicPr>
            <p:cNvPr id="5" name="圖片 4">
              <a:extLst>
                <a:ext uri="{FF2B5EF4-FFF2-40B4-BE49-F238E27FC236}">
                  <a16:creationId xmlns:a16="http://schemas.microsoft.com/office/drawing/2014/main" id="{13D4B492-C802-498F-833C-69B2FE44F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486" y="5141461"/>
              <a:ext cx="767214" cy="767214"/>
            </a:xfrm>
            <a:prstGeom prst="rect">
              <a:avLst/>
            </a:prstGeom>
          </p:spPr>
        </p:pic>
        <p:pic>
          <p:nvPicPr>
            <p:cNvPr id="14" name="圖片 13">
              <a:extLst>
                <a:ext uri="{FF2B5EF4-FFF2-40B4-BE49-F238E27FC236}">
                  <a16:creationId xmlns:a16="http://schemas.microsoft.com/office/drawing/2014/main" id="{627CD16B-8256-4DF9-8802-6BCD3A1B4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9032" y="5141461"/>
              <a:ext cx="1363936" cy="767214"/>
            </a:xfrm>
            <a:prstGeom prst="rect">
              <a:avLst/>
            </a:prstGeom>
          </p:spPr>
        </p:pic>
      </p:grpSp>
      <p:sp>
        <p:nvSpPr>
          <p:cNvPr id="3" name="矩形 2">
            <a:extLst>
              <a:ext uri="{FF2B5EF4-FFF2-40B4-BE49-F238E27FC236}">
                <a16:creationId xmlns:a16="http://schemas.microsoft.com/office/drawing/2014/main" id="{B38CDDF3-7D1D-4CC3-98D8-5F4F9B08B980}"/>
              </a:ext>
            </a:extLst>
          </p:cNvPr>
          <p:cNvSpPr/>
          <p:nvPr/>
        </p:nvSpPr>
        <p:spPr>
          <a:xfrm>
            <a:off x="628849" y="5786851"/>
            <a:ext cx="10934299" cy="400110"/>
          </a:xfrm>
          <a:prstGeom prst="rect">
            <a:avLst/>
          </a:prstGeom>
        </p:spPr>
        <p:txBody>
          <a:bodyPr wrap="square">
            <a:spAutoFit/>
          </a:bodyPr>
          <a:lstStyle/>
          <a:p>
            <a:r>
              <a:rPr lang="en-US" altLang="zh-TW" sz="2000" dirty="0">
                <a:solidFill>
                  <a:srgbClr val="FF0000"/>
                </a:solidFill>
              </a:rPr>
              <a:t>Widely held belief that decentralized networks can only provide </a:t>
            </a:r>
            <a:r>
              <a:rPr lang="en-US" altLang="zh-TW" sz="2000" b="1" dirty="0">
                <a:solidFill>
                  <a:srgbClr val="FF0000"/>
                </a:solidFill>
              </a:rPr>
              <a:t>two of three benefits </a:t>
            </a:r>
            <a:r>
              <a:rPr lang="en-US" altLang="zh-TW" sz="2000" dirty="0">
                <a:solidFill>
                  <a:srgbClr val="FF0000"/>
                </a:solidFill>
              </a:rPr>
              <a:t>at any given time.</a:t>
            </a:r>
            <a:endParaRPr lang="zh-TW" altLang="en-US" sz="2000" dirty="0">
              <a:solidFill>
                <a:srgbClr val="FF0000"/>
              </a:solidFill>
            </a:endParaRPr>
          </a:p>
        </p:txBody>
      </p:sp>
    </p:spTree>
    <p:extLst>
      <p:ext uri="{BB962C8B-B14F-4D97-AF65-F5344CB8AC3E}">
        <p14:creationId xmlns:p14="http://schemas.microsoft.com/office/powerpoint/2010/main" val="60548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82BE3F-BB34-4ED5-883C-DE2CE086655E}"/>
              </a:ext>
            </a:extLst>
          </p:cNvPr>
          <p:cNvSpPr>
            <a:spLocks noGrp="1"/>
          </p:cNvSpPr>
          <p:nvPr>
            <p:ph type="title"/>
          </p:nvPr>
        </p:nvSpPr>
        <p:spPr/>
        <p:txBody>
          <a:bodyPr/>
          <a:lstStyle/>
          <a:p>
            <a:r>
              <a:rPr lang="en-US" altLang="zh-TW" dirty="0" err="1"/>
              <a:t>Danksharding</a:t>
            </a:r>
            <a:r>
              <a:rPr lang="en-US" altLang="zh-TW" dirty="0"/>
              <a:t> (3/5)</a:t>
            </a:r>
            <a:endParaRPr lang="zh-TW" altLang="en-US" dirty="0"/>
          </a:p>
        </p:txBody>
      </p:sp>
      <p:sp>
        <p:nvSpPr>
          <p:cNvPr id="3" name="內容版面配置區 2">
            <a:extLst>
              <a:ext uri="{FF2B5EF4-FFF2-40B4-BE49-F238E27FC236}">
                <a16:creationId xmlns:a16="http://schemas.microsoft.com/office/drawing/2014/main" id="{21253046-9A62-45FC-94F6-C4D62E989554}"/>
              </a:ext>
            </a:extLst>
          </p:cNvPr>
          <p:cNvSpPr>
            <a:spLocks noGrp="1"/>
          </p:cNvSpPr>
          <p:nvPr>
            <p:ph idx="1"/>
          </p:nvPr>
        </p:nvSpPr>
        <p:spPr>
          <a:xfrm>
            <a:off x="838200" y="1440208"/>
            <a:ext cx="10515600" cy="4703738"/>
          </a:xfrm>
        </p:spPr>
        <p:txBody>
          <a:bodyPr>
            <a:normAutofit/>
          </a:bodyPr>
          <a:lstStyle/>
          <a:p>
            <a:pPr algn="just">
              <a:lnSpc>
                <a:spcPct val="95000"/>
              </a:lnSpc>
              <a:spcBef>
                <a:spcPts val="1200"/>
              </a:spcBef>
            </a:pPr>
            <a:r>
              <a:rPr lang="en-US" altLang="zh-TW" dirty="0" err="1"/>
              <a:t>Danksharding</a:t>
            </a:r>
            <a:r>
              <a:rPr lang="en-US" altLang="zh-TW" dirty="0"/>
              <a:t> is the full realization of the rollup scaling that began with Proto-</a:t>
            </a:r>
            <a:r>
              <a:rPr lang="en-US" altLang="zh-TW" dirty="0" err="1"/>
              <a:t>Danksharding</a:t>
            </a:r>
            <a:r>
              <a:rPr lang="en-US" altLang="zh-TW" dirty="0"/>
              <a:t>.</a:t>
            </a:r>
          </a:p>
          <a:p>
            <a:pPr algn="just">
              <a:lnSpc>
                <a:spcPct val="95000"/>
              </a:lnSpc>
              <a:spcBef>
                <a:spcPts val="1200"/>
              </a:spcBef>
            </a:pPr>
            <a:r>
              <a:rPr lang="en-US" altLang="zh-TW" dirty="0" err="1"/>
              <a:t>Danksharding</a:t>
            </a:r>
            <a:r>
              <a:rPr lang="en-US" altLang="zh-TW" dirty="0"/>
              <a:t> will bring massive amounts of space on Ethereum for rollups to dump their compressed transaction data.</a:t>
            </a:r>
          </a:p>
          <a:p>
            <a:pPr algn="just">
              <a:lnSpc>
                <a:spcPct val="95000"/>
              </a:lnSpc>
              <a:spcBef>
                <a:spcPts val="1200"/>
              </a:spcBef>
            </a:pPr>
            <a:r>
              <a:rPr lang="en-US" altLang="zh-TW" dirty="0"/>
              <a:t>This means Ethereum will be able to support hundreds of individual rollups with ease and make millions of transactions per second a reality.</a:t>
            </a:r>
          </a:p>
          <a:p>
            <a:pPr algn="just">
              <a:lnSpc>
                <a:spcPct val="95000"/>
              </a:lnSpc>
              <a:spcBef>
                <a:spcPts val="1200"/>
              </a:spcBef>
            </a:pPr>
            <a:r>
              <a:rPr lang="en-US" altLang="zh-TW" dirty="0"/>
              <a:t>The way this works is by expanding the blobs attached to blocks from 1 in Proto-</a:t>
            </a:r>
            <a:r>
              <a:rPr lang="en-US" altLang="zh-TW" dirty="0" err="1"/>
              <a:t>Danksharding</a:t>
            </a:r>
            <a:r>
              <a:rPr lang="en-US" altLang="zh-TW" dirty="0"/>
              <a:t> to 64 in full </a:t>
            </a:r>
            <a:r>
              <a:rPr lang="en-US" altLang="zh-TW" dirty="0" err="1"/>
              <a:t>Danksharding</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ECD3A960-334F-4406-9895-50B09E0D1577}"/>
              </a:ext>
            </a:extLst>
          </p:cNvPr>
          <p:cNvSpPr>
            <a:spLocks noGrp="1"/>
          </p:cNvSpPr>
          <p:nvPr>
            <p:ph type="sldNum" sz="quarter" idx="12"/>
          </p:nvPr>
        </p:nvSpPr>
        <p:spPr/>
        <p:txBody>
          <a:bodyPr/>
          <a:lstStyle/>
          <a:p>
            <a:fld id="{8C04AE96-B1B9-4ED2-B3ED-30B2680CEC7B}" type="slidenum">
              <a:rPr lang="zh-TW" altLang="en-US" smtClean="0"/>
              <a:pPr/>
              <a:t>20</a:t>
            </a:fld>
            <a:endParaRPr lang="zh-TW" altLang="en-US"/>
          </a:p>
        </p:txBody>
      </p:sp>
    </p:spTree>
    <p:extLst>
      <p:ext uri="{BB962C8B-B14F-4D97-AF65-F5344CB8AC3E}">
        <p14:creationId xmlns:p14="http://schemas.microsoft.com/office/powerpoint/2010/main" val="38764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6B755-0C01-41FF-B8FB-72407456EE02}"/>
              </a:ext>
            </a:extLst>
          </p:cNvPr>
          <p:cNvSpPr>
            <a:spLocks noGrp="1"/>
          </p:cNvSpPr>
          <p:nvPr>
            <p:ph type="title"/>
          </p:nvPr>
        </p:nvSpPr>
        <p:spPr/>
        <p:txBody>
          <a:bodyPr/>
          <a:lstStyle/>
          <a:p>
            <a:r>
              <a:rPr lang="en-US" altLang="zh-TW" dirty="0" err="1"/>
              <a:t>Danksharding</a:t>
            </a:r>
            <a:r>
              <a:rPr lang="en-US" altLang="zh-TW" dirty="0"/>
              <a:t> (4/5)</a:t>
            </a:r>
            <a:endParaRPr lang="zh-TW" altLang="en-US" dirty="0"/>
          </a:p>
        </p:txBody>
      </p:sp>
      <p:sp>
        <p:nvSpPr>
          <p:cNvPr id="3" name="內容版面配置區 2">
            <a:extLst>
              <a:ext uri="{FF2B5EF4-FFF2-40B4-BE49-F238E27FC236}">
                <a16:creationId xmlns:a16="http://schemas.microsoft.com/office/drawing/2014/main" id="{F51FE818-2E02-45B8-84C4-52CF1DFBBCF1}"/>
              </a:ext>
            </a:extLst>
          </p:cNvPr>
          <p:cNvSpPr>
            <a:spLocks noGrp="1"/>
          </p:cNvSpPr>
          <p:nvPr>
            <p:ph idx="1"/>
          </p:nvPr>
        </p:nvSpPr>
        <p:spPr/>
        <p:txBody>
          <a:bodyPr/>
          <a:lstStyle/>
          <a:p>
            <a:r>
              <a:rPr lang="en-US" altLang="zh-TW" dirty="0">
                <a:hlinkClick r:id="rId2"/>
              </a:rPr>
              <a:t>https://hackmd.io/@luozhu/SyleCcpti</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A959F36A-38AB-41E2-B065-957DD78020B0}"/>
              </a:ext>
            </a:extLst>
          </p:cNvPr>
          <p:cNvSpPr>
            <a:spLocks noGrp="1"/>
          </p:cNvSpPr>
          <p:nvPr>
            <p:ph type="sldNum" sz="quarter" idx="12"/>
          </p:nvPr>
        </p:nvSpPr>
        <p:spPr/>
        <p:txBody>
          <a:bodyPr/>
          <a:lstStyle/>
          <a:p>
            <a:fld id="{8C04AE96-B1B9-4ED2-B3ED-30B2680CEC7B}" type="slidenum">
              <a:rPr lang="zh-TW" altLang="en-US" smtClean="0"/>
              <a:pPr/>
              <a:t>21</a:t>
            </a:fld>
            <a:endParaRPr lang="zh-TW" altLang="en-US"/>
          </a:p>
        </p:txBody>
      </p:sp>
      <p:pic>
        <p:nvPicPr>
          <p:cNvPr id="6" name="圖片 5">
            <a:extLst>
              <a:ext uri="{FF2B5EF4-FFF2-40B4-BE49-F238E27FC236}">
                <a16:creationId xmlns:a16="http://schemas.microsoft.com/office/drawing/2014/main" id="{647BBB8D-E13C-437D-AC14-77A51FAF3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55" y="2229507"/>
            <a:ext cx="10257890" cy="3947456"/>
          </a:xfrm>
          <a:prstGeom prst="rect">
            <a:avLst/>
          </a:prstGeom>
        </p:spPr>
      </p:pic>
    </p:spTree>
    <p:extLst>
      <p:ext uri="{BB962C8B-B14F-4D97-AF65-F5344CB8AC3E}">
        <p14:creationId xmlns:p14="http://schemas.microsoft.com/office/powerpoint/2010/main" val="288666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28A8F-EE6A-43D8-90B9-3755C9132AB5}"/>
              </a:ext>
            </a:extLst>
          </p:cNvPr>
          <p:cNvSpPr>
            <a:spLocks noGrp="1"/>
          </p:cNvSpPr>
          <p:nvPr>
            <p:ph type="title"/>
          </p:nvPr>
        </p:nvSpPr>
        <p:spPr/>
        <p:txBody>
          <a:bodyPr/>
          <a:lstStyle/>
          <a:p>
            <a:r>
              <a:rPr lang="en-US" altLang="zh-TW" dirty="0" err="1"/>
              <a:t>Danksharding</a:t>
            </a:r>
            <a:r>
              <a:rPr lang="en-US" altLang="zh-TW" dirty="0"/>
              <a:t> (5/5)</a:t>
            </a:r>
            <a:endParaRPr lang="zh-TW" altLang="en-US" dirty="0"/>
          </a:p>
        </p:txBody>
      </p:sp>
      <p:pic>
        <p:nvPicPr>
          <p:cNvPr id="6" name="內容版面配置區 5">
            <a:extLst>
              <a:ext uri="{FF2B5EF4-FFF2-40B4-BE49-F238E27FC236}">
                <a16:creationId xmlns:a16="http://schemas.microsoft.com/office/drawing/2014/main" id="{A2C13C5D-E32D-4438-A800-AE7B97429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775" y="1676168"/>
            <a:ext cx="9441869" cy="4687888"/>
          </a:xfrm>
        </p:spPr>
      </p:pic>
      <p:sp>
        <p:nvSpPr>
          <p:cNvPr id="4" name="投影片編號版面配置區 3">
            <a:extLst>
              <a:ext uri="{FF2B5EF4-FFF2-40B4-BE49-F238E27FC236}">
                <a16:creationId xmlns:a16="http://schemas.microsoft.com/office/drawing/2014/main" id="{E34BB250-1138-49FB-8514-B12F7C622E48}"/>
              </a:ext>
            </a:extLst>
          </p:cNvPr>
          <p:cNvSpPr>
            <a:spLocks noGrp="1"/>
          </p:cNvSpPr>
          <p:nvPr>
            <p:ph type="sldNum" sz="quarter" idx="12"/>
          </p:nvPr>
        </p:nvSpPr>
        <p:spPr/>
        <p:txBody>
          <a:bodyPr/>
          <a:lstStyle/>
          <a:p>
            <a:fld id="{8C04AE96-B1B9-4ED2-B3ED-30B2680CEC7B}" type="slidenum">
              <a:rPr lang="zh-TW" altLang="en-US" smtClean="0"/>
              <a:pPr/>
              <a:t>22</a:t>
            </a:fld>
            <a:endParaRPr lang="zh-TW" altLang="en-US"/>
          </a:p>
        </p:txBody>
      </p:sp>
      <p:pic>
        <p:nvPicPr>
          <p:cNvPr id="7" name="內容版面配置區 5">
            <a:extLst>
              <a:ext uri="{FF2B5EF4-FFF2-40B4-BE49-F238E27FC236}">
                <a16:creationId xmlns:a16="http://schemas.microsoft.com/office/drawing/2014/main" id="{B78A7B81-1B67-4A22-8F98-E70AB8C4B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36" y="1520575"/>
            <a:ext cx="9739728" cy="4835775"/>
          </a:xfrm>
          <a:prstGeom prst="rect">
            <a:avLst/>
          </a:prstGeom>
        </p:spPr>
      </p:pic>
    </p:spTree>
    <p:extLst>
      <p:ext uri="{BB962C8B-B14F-4D97-AF65-F5344CB8AC3E}">
        <p14:creationId xmlns:p14="http://schemas.microsoft.com/office/powerpoint/2010/main" val="1051162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70A993-6076-466E-93CB-43FC3BF67144}"/>
              </a:ext>
            </a:extLst>
          </p:cNvPr>
          <p:cNvSpPr>
            <a:spLocks noGrp="1"/>
          </p:cNvSpPr>
          <p:nvPr>
            <p:ph type="title"/>
          </p:nvPr>
        </p:nvSpPr>
        <p:spPr/>
        <p:txBody>
          <a:bodyPr/>
          <a:lstStyle/>
          <a:p>
            <a:r>
              <a:rPr lang="en-US" altLang="zh-TW" dirty="0">
                <a:solidFill>
                  <a:srgbClr val="0070C0"/>
                </a:solidFill>
              </a:rPr>
              <a:t>Ethereum Consensus Layer </a:t>
            </a:r>
            <a:r>
              <a:rPr lang="en-US" altLang="zh-TW" dirty="0"/>
              <a:t>(1/8)</a:t>
            </a:r>
            <a:endParaRPr lang="zh-TW" altLang="en-US" dirty="0"/>
          </a:p>
        </p:txBody>
      </p:sp>
      <p:sp>
        <p:nvSpPr>
          <p:cNvPr id="3" name="內容版面配置區 2">
            <a:extLst>
              <a:ext uri="{FF2B5EF4-FFF2-40B4-BE49-F238E27FC236}">
                <a16:creationId xmlns:a16="http://schemas.microsoft.com/office/drawing/2014/main" id="{900AD43B-F8C5-430D-8433-4B3E5295482D}"/>
              </a:ext>
            </a:extLst>
          </p:cNvPr>
          <p:cNvSpPr>
            <a:spLocks noGrp="1"/>
          </p:cNvSpPr>
          <p:nvPr>
            <p:ph idx="1"/>
          </p:nvPr>
        </p:nvSpPr>
        <p:spPr>
          <a:xfrm>
            <a:off x="838200" y="1488332"/>
            <a:ext cx="10515600" cy="4688631"/>
          </a:xfrm>
        </p:spPr>
        <p:txBody>
          <a:bodyPr/>
          <a:lstStyle/>
          <a:p>
            <a:pPr algn="just">
              <a:spcBef>
                <a:spcPts val="1200"/>
              </a:spcBef>
            </a:pPr>
            <a:r>
              <a:rPr lang="en-US" altLang="zh-TW" dirty="0">
                <a:solidFill>
                  <a:srgbClr val="0070C0"/>
                </a:solidFill>
              </a:rPr>
              <a:t>Slots</a:t>
            </a:r>
            <a:r>
              <a:rPr lang="en-US" altLang="zh-TW" dirty="0"/>
              <a:t> and </a:t>
            </a:r>
            <a:r>
              <a:rPr lang="en-US" altLang="zh-TW" dirty="0">
                <a:solidFill>
                  <a:srgbClr val="0070C0"/>
                </a:solidFill>
              </a:rPr>
              <a:t>Epochs</a:t>
            </a:r>
          </a:p>
          <a:p>
            <a:pPr lvl="1" algn="just">
              <a:spcBef>
                <a:spcPts val="600"/>
              </a:spcBef>
            </a:pPr>
            <a:r>
              <a:rPr lang="en-US" altLang="zh-TW" dirty="0"/>
              <a:t>The Beacon Chain provides the heartbeat to Ethereum’s consensus. Each slot is 12 seconds and an epoch is 32 slots: 6.4 minutes.</a:t>
            </a:r>
          </a:p>
          <a:p>
            <a:pPr lvl="1" algn="just">
              <a:spcBef>
                <a:spcPts val="600"/>
              </a:spcBef>
            </a:pPr>
            <a:r>
              <a:rPr lang="en-US" altLang="zh-TW" dirty="0"/>
              <a:t>A slot is a chance for a block to be added to the Beacon Chain. Every 12 seconds, one block is added when the system is running optimally. Validators do need to be roughly synchronized with time.</a:t>
            </a:r>
          </a:p>
          <a:p>
            <a:pPr lvl="1" algn="just">
              <a:spcBef>
                <a:spcPts val="600"/>
              </a:spcBef>
            </a:pPr>
            <a:r>
              <a:rPr lang="en-US" altLang="zh-TW" dirty="0"/>
              <a:t>A slot is like the block time, but slots can be empty.</a:t>
            </a:r>
          </a:p>
          <a:p>
            <a:pPr algn="just">
              <a:spcBef>
                <a:spcPts val="1200"/>
              </a:spcBef>
            </a:pPr>
            <a:endParaRPr lang="en-US" altLang="zh-TW" dirty="0"/>
          </a:p>
        </p:txBody>
      </p:sp>
      <p:sp>
        <p:nvSpPr>
          <p:cNvPr id="4" name="投影片編號版面配置區 3">
            <a:extLst>
              <a:ext uri="{FF2B5EF4-FFF2-40B4-BE49-F238E27FC236}">
                <a16:creationId xmlns:a16="http://schemas.microsoft.com/office/drawing/2014/main" id="{22E3E4BC-91CD-4597-BE5A-D1E4C45C4E1A}"/>
              </a:ext>
            </a:extLst>
          </p:cNvPr>
          <p:cNvSpPr>
            <a:spLocks noGrp="1"/>
          </p:cNvSpPr>
          <p:nvPr>
            <p:ph type="sldNum" sz="quarter" idx="12"/>
          </p:nvPr>
        </p:nvSpPr>
        <p:spPr/>
        <p:txBody>
          <a:bodyPr/>
          <a:lstStyle/>
          <a:p>
            <a:fld id="{8C04AE96-B1B9-4ED2-B3ED-30B2680CEC7B}" type="slidenum">
              <a:rPr lang="zh-TW" altLang="en-US" smtClean="0"/>
              <a:pPr/>
              <a:t>23</a:t>
            </a:fld>
            <a:endParaRPr lang="zh-TW" altLang="en-US"/>
          </a:p>
        </p:txBody>
      </p:sp>
      <p:sp>
        <p:nvSpPr>
          <p:cNvPr id="6" name="矩形 5">
            <a:extLst>
              <a:ext uri="{FF2B5EF4-FFF2-40B4-BE49-F238E27FC236}">
                <a16:creationId xmlns:a16="http://schemas.microsoft.com/office/drawing/2014/main" id="{5E4F454D-708C-41F6-8D63-D765840CD8DF}"/>
              </a:ext>
            </a:extLst>
          </p:cNvPr>
          <p:cNvSpPr/>
          <p:nvPr/>
        </p:nvSpPr>
        <p:spPr>
          <a:xfrm>
            <a:off x="7764705" y="1139174"/>
            <a:ext cx="3609643" cy="400110"/>
          </a:xfrm>
          <a:prstGeom prst="rect">
            <a:avLst/>
          </a:prstGeom>
        </p:spPr>
        <p:txBody>
          <a:bodyPr wrap="none">
            <a:spAutoFit/>
          </a:bodyPr>
          <a:lstStyle/>
          <a:p>
            <a:r>
              <a:rPr lang="en-US" altLang="zh-TW" sz="2000" dirty="0">
                <a:hlinkClick r:id="rId2"/>
              </a:rPr>
              <a:t>https://ethos.dev/beacon-chain/</a:t>
            </a:r>
            <a:endParaRPr lang="en-US" altLang="zh-TW" sz="2000" dirty="0"/>
          </a:p>
        </p:txBody>
      </p:sp>
      <p:grpSp>
        <p:nvGrpSpPr>
          <p:cNvPr id="10" name="群組 9">
            <a:extLst>
              <a:ext uri="{FF2B5EF4-FFF2-40B4-BE49-F238E27FC236}">
                <a16:creationId xmlns:a16="http://schemas.microsoft.com/office/drawing/2014/main" id="{AFB5197D-BC9D-456E-BECE-63361832F48E}"/>
              </a:ext>
            </a:extLst>
          </p:cNvPr>
          <p:cNvGrpSpPr/>
          <p:nvPr/>
        </p:nvGrpSpPr>
        <p:grpSpPr>
          <a:xfrm>
            <a:off x="2097132" y="4297403"/>
            <a:ext cx="7997736" cy="2058947"/>
            <a:chOff x="2097132" y="4252557"/>
            <a:chExt cx="7997736" cy="2058947"/>
          </a:xfrm>
        </p:grpSpPr>
        <p:pic>
          <p:nvPicPr>
            <p:cNvPr id="8" name="圖片 7">
              <a:extLst>
                <a:ext uri="{FF2B5EF4-FFF2-40B4-BE49-F238E27FC236}">
                  <a16:creationId xmlns:a16="http://schemas.microsoft.com/office/drawing/2014/main" id="{C74E32A4-3BE5-4D43-B6D3-EACC1197D053}"/>
                </a:ext>
              </a:extLst>
            </p:cNvPr>
            <p:cNvPicPr>
              <a:picLocks noChangeAspect="1"/>
            </p:cNvPicPr>
            <p:nvPr/>
          </p:nvPicPr>
          <p:blipFill>
            <a:blip r:embed="rId3"/>
            <a:stretch>
              <a:fillRect/>
            </a:stretch>
          </p:blipFill>
          <p:spPr>
            <a:xfrm>
              <a:off x="2097132" y="4252557"/>
              <a:ext cx="7997736" cy="2014100"/>
            </a:xfrm>
            <a:prstGeom prst="rect">
              <a:avLst/>
            </a:prstGeom>
          </p:spPr>
        </p:pic>
        <p:sp>
          <p:nvSpPr>
            <p:cNvPr id="9" name="矩形 8">
              <a:extLst>
                <a:ext uri="{FF2B5EF4-FFF2-40B4-BE49-F238E27FC236}">
                  <a16:creationId xmlns:a16="http://schemas.microsoft.com/office/drawing/2014/main" id="{7534CCB3-C2BF-43FF-8843-743C012398D4}"/>
                </a:ext>
              </a:extLst>
            </p:cNvPr>
            <p:cNvSpPr/>
            <p:nvPr/>
          </p:nvSpPr>
          <p:spPr>
            <a:xfrm>
              <a:off x="2199872" y="5942172"/>
              <a:ext cx="5816849" cy="369332"/>
            </a:xfrm>
            <a:prstGeom prst="rect">
              <a:avLst/>
            </a:prstGeom>
          </p:spPr>
          <p:txBody>
            <a:bodyPr wrap="none">
              <a:spAutoFit/>
            </a:bodyPr>
            <a:lstStyle/>
            <a:p>
              <a:r>
                <a:rPr lang="en-US" altLang="zh-TW" dirty="0"/>
                <a:t>The first 32 slots are in Epoch 0. Genesis blocks are at Slot 0.</a:t>
              </a:r>
              <a:endParaRPr lang="zh-TW" altLang="en-US" dirty="0"/>
            </a:p>
          </p:txBody>
        </p:sp>
      </p:grpSp>
    </p:spTree>
    <p:extLst>
      <p:ext uri="{BB962C8B-B14F-4D97-AF65-F5344CB8AC3E}">
        <p14:creationId xmlns:p14="http://schemas.microsoft.com/office/powerpoint/2010/main" val="2749534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F6026-21E2-466E-84C9-4E1DAF0124D5}"/>
              </a:ext>
            </a:extLst>
          </p:cNvPr>
          <p:cNvSpPr>
            <a:spLocks noGrp="1"/>
          </p:cNvSpPr>
          <p:nvPr>
            <p:ph type="title"/>
          </p:nvPr>
        </p:nvSpPr>
        <p:spPr/>
        <p:txBody>
          <a:bodyPr/>
          <a:lstStyle/>
          <a:p>
            <a:r>
              <a:rPr lang="en-US" altLang="zh-TW" dirty="0"/>
              <a:t>Ethereum Consensus Layer (2/8)</a:t>
            </a:r>
            <a:endParaRPr lang="zh-TW" altLang="en-US" dirty="0"/>
          </a:p>
        </p:txBody>
      </p:sp>
      <p:sp>
        <p:nvSpPr>
          <p:cNvPr id="3" name="內容版面配置區 2">
            <a:extLst>
              <a:ext uri="{FF2B5EF4-FFF2-40B4-BE49-F238E27FC236}">
                <a16:creationId xmlns:a16="http://schemas.microsoft.com/office/drawing/2014/main" id="{7F806523-FEAC-44DD-A980-E6B574612886}"/>
              </a:ext>
            </a:extLst>
          </p:cNvPr>
          <p:cNvSpPr>
            <a:spLocks noGrp="1"/>
          </p:cNvSpPr>
          <p:nvPr>
            <p:ph idx="1"/>
          </p:nvPr>
        </p:nvSpPr>
        <p:spPr>
          <a:xfrm>
            <a:off x="838200" y="1488332"/>
            <a:ext cx="10515600" cy="4868018"/>
          </a:xfrm>
        </p:spPr>
        <p:txBody>
          <a:bodyPr>
            <a:normAutofit lnSpcReduction="10000"/>
          </a:bodyPr>
          <a:lstStyle/>
          <a:p>
            <a:r>
              <a:rPr lang="en-US" altLang="zh-TW" dirty="0">
                <a:solidFill>
                  <a:srgbClr val="0070C0"/>
                </a:solidFill>
              </a:rPr>
              <a:t>Validators</a:t>
            </a:r>
            <a:r>
              <a:rPr lang="en-US" altLang="zh-TW" dirty="0"/>
              <a:t> and </a:t>
            </a:r>
            <a:r>
              <a:rPr lang="en-US" altLang="zh-TW" dirty="0">
                <a:solidFill>
                  <a:srgbClr val="0070C0"/>
                </a:solidFill>
              </a:rPr>
              <a:t>Attestations</a:t>
            </a:r>
          </a:p>
          <a:p>
            <a:pPr lvl="1" algn="just">
              <a:lnSpc>
                <a:spcPct val="105000"/>
              </a:lnSpc>
              <a:spcBef>
                <a:spcPts val="600"/>
              </a:spcBef>
            </a:pPr>
            <a:r>
              <a:rPr lang="en-US" altLang="zh-TW" dirty="0"/>
              <a:t>While PoW is associated with miners, Ethereum’s validators are PoS “virtual miners”. Validators run Ethereum’s consensus.</a:t>
            </a:r>
          </a:p>
          <a:p>
            <a:pPr lvl="1" algn="just">
              <a:lnSpc>
                <a:spcPct val="105000"/>
              </a:lnSpc>
              <a:spcBef>
                <a:spcPts val="600"/>
              </a:spcBef>
            </a:pPr>
            <a:r>
              <a:rPr lang="en-US" altLang="zh-TW" dirty="0"/>
              <a:t>A </a:t>
            </a:r>
            <a:r>
              <a:rPr lang="en-US" altLang="zh-TW" dirty="0">
                <a:solidFill>
                  <a:srgbClr val="FF0000"/>
                </a:solidFill>
              </a:rPr>
              <a:t>block proposer is a validator </a:t>
            </a:r>
            <a:r>
              <a:rPr lang="en-US" altLang="zh-TW" dirty="0"/>
              <a:t>that has been </a:t>
            </a:r>
            <a:r>
              <a:rPr lang="en-US" altLang="zh-TW" dirty="0" err="1"/>
              <a:t>pseudorandomly</a:t>
            </a:r>
            <a:r>
              <a:rPr lang="en-US" altLang="zh-TW" dirty="0"/>
              <a:t> selected to build a block.</a:t>
            </a:r>
          </a:p>
          <a:p>
            <a:pPr lvl="1" algn="just">
              <a:lnSpc>
                <a:spcPct val="105000"/>
              </a:lnSpc>
              <a:spcBef>
                <a:spcPts val="600"/>
              </a:spcBef>
            </a:pPr>
            <a:r>
              <a:rPr lang="en-US" altLang="zh-TW" dirty="0">
                <a:solidFill>
                  <a:srgbClr val="0000FF"/>
                </a:solidFill>
              </a:rPr>
              <a:t>Most of the time, validators are attesters that vote on blocks</a:t>
            </a:r>
            <a:r>
              <a:rPr lang="en-US" altLang="zh-TW" dirty="0"/>
              <a:t>. These votes are recorded in the Beacon Chain and determine the head of the Beacon Chain.</a:t>
            </a:r>
          </a:p>
          <a:p>
            <a:pPr lvl="1" algn="just">
              <a:lnSpc>
                <a:spcPct val="105000"/>
              </a:lnSpc>
              <a:spcBef>
                <a:spcPts val="600"/>
              </a:spcBef>
            </a:pPr>
            <a:r>
              <a:rPr lang="en-US" altLang="zh-TW" dirty="0"/>
              <a:t>An attestation is a validator’s vote, weighted by the validator’s balance.  Attestations are broadcasted by validators in addition to blocks.</a:t>
            </a:r>
          </a:p>
          <a:p>
            <a:pPr lvl="1" algn="just">
              <a:lnSpc>
                <a:spcPct val="105000"/>
              </a:lnSpc>
              <a:spcBef>
                <a:spcPts val="600"/>
              </a:spcBef>
            </a:pPr>
            <a:r>
              <a:rPr lang="en-US" altLang="zh-TW" dirty="0"/>
              <a:t>At every epoch, a validator is </a:t>
            </a:r>
            <a:r>
              <a:rPr lang="en-US" altLang="zh-TW" dirty="0" err="1"/>
              <a:t>pseudorandomly</a:t>
            </a:r>
            <a:r>
              <a:rPr lang="en-US" altLang="zh-TW" dirty="0"/>
              <a:t> assigned to a slot.</a:t>
            </a:r>
          </a:p>
          <a:p>
            <a:pPr lvl="1" algn="just">
              <a:lnSpc>
                <a:spcPct val="105000"/>
              </a:lnSpc>
              <a:spcBef>
                <a:spcPts val="600"/>
              </a:spcBef>
            </a:pPr>
            <a:r>
              <a:rPr lang="en-US" altLang="zh-TW" dirty="0"/>
              <a:t>The contents of the Beacon Chain is primarily a registry of validator addresses, the state of each validator, and attestations.</a:t>
            </a:r>
          </a:p>
        </p:txBody>
      </p:sp>
      <p:sp>
        <p:nvSpPr>
          <p:cNvPr id="4" name="投影片編號版面配置區 3">
            <a:extLst>
              <a:ext uri="{FF2B5EF4-FFF2-40B4-BE49-F238E27FC236}">
                <a16:creationId xmlns:a16="http://schemas.microsoft.com/office/drawing/2014/main" id="{7000AC35-B42E-4921-B3CB-BFB22E0F7EF9}"/>
              </a:ext>
            </a:extLst>
          </p:cNvPr>
          <p:cNvSpPr>
            <a:spLocks noGrp="1"/>
          </p:cNvSpPr>
          <p:nvPr>
            <p:ph type="sldNum" sz="quarter" idx="12"/>
          </p:nvPr>
        </p:nvSpPr>
        <p:spPr/>
        <p:txBody>
          <a:bodyPr/>
          <a:lstStyle/>
          <a:p>
            <a:fld id="{8C04AE96-B1B9-4ED2-B3ED-30B2680CEC7B}" type="slidenum">
              <a:rPr lang="zh-TW" altLang="en-US" smtClean="0"/>
              <a:pPr/>
              <a:t>24</a:t>
            </a:fld>
            <a:endParaRPr lang="zh-TW" altLang="en-US"/>
          </a:p>
        </p:txBody>
      </p:sp>
    </p:spTree>
    <p:extLst>
      <p:ext uri="{BB962C8B-B14F-4D97-AF65-F5344CB8AC3E}">
        <p14:creationId xmlns:p14="http://schemas.microsoft.com/office/powerpoint/2010/main" val="372176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F6026-21E2-466E-84C9-4E1DAF0124D5}"/>
              </a:ext>
            </a:extLst>
          </p:cNvPr>
          <p:cNvSpPr>
            <a:spLocks noGrp="1"/>
          </p:cNvSpPr>
          <p:nvPr>
            <p:ph type="title"/>
          </p:nvPr>
        </p:nvSpPr>
        <p:spPr/>
        <p:txBody>
          <a:bodyPr/>
          <a:lstStyle/>
          <a:p>
            <a:r>
              <a:rPr lang="en-US" altLang="zh-TW" dirty="0"/>
              <a:t>Ethereum Consensus Layer (3/8)</a:t>
            </a:r>
            <a:endParaRPr lang="zh-TW" altLang="en-US" dirty="0"/>
          </a:p>
        </p:txBody>
      </p:sp>
      <p:pic>
        <p:nvPicPr>
          <p:cNvPr id="5" name="內容版面配置區 4">
            <a:extLst>
              <a:ext uri="{FF2B5EF4-FFF2-40B4-BE49-F238E27FC236}">
                <a16:creationId xmlns:a16="http://schemas.microsoft.com/office/drawing/2014/main" id="{734A603C-E06C-44FE-A7E3-3DEC17ADE891}"/>
              </a:ext>
            </a:extLst>
          </p:cNvPr>
          <p:cNvPicPr>
            <a:picLocks noGrp="1" noChangeAspect="1"/>
          </p:cNvPicPr>
          <p:nvPr>
            <p:ph idx="1"/>
          </p:nvPr>
        </p:nvPicPr>
        <p:blipFill>
          <a:blip r:embed="rId2"/>
          <a:stretch>
            <a:fillRect/>
          </a:stretch>
        </p:blipFill>
        <p:spPr>
          <a:xfrm>
            <a:off x="1748702" y="1407884"/>
            <a:ext cx="8694596" cy="4565027"/>
          </a:xfrm>
          <a:prstGeom prst="rect">
            <a:avLst/>
          </a:prstGeom>
        </p:spPr>
      </p:pic>
      <p:sp>
        <p:nvSpPr>
          <p:cNvPr id="4" name="投影片編號版面配置區 3">
            <a:extLst>
              <a:ext uri="{FF2B5EF4-FFF2-40B4-BE49-F238E27FC236}">
                <a16:creationId xmlns:a16="http://schemas.microsoft.com/office/drawing/2014/main" id="{7000AC35-B42E-4921-B3CB-BFB22E0F7EF9}"/>
              </a:ext>
            </a:extLst>
          </p:cNvPr>
          <p:cNvSpPr>
            <a:spLocks noGrp="1"/>
          </p:cNvSpPr>
          <p:nvPr>
            <p:ph type="sldNum" sz="quarter" idx="12"/>
          </p:nvPr>
        </p:nvSpPr>
        <p:spPr/>
        <p:txBody>
          <a:bodyPr/>
          <a:lstStyle/>
          <a:p>
            <a:fld id="{8C04AE96-B1B9-4ED2-B3ED-30B2680CEC7B}" type="slidenum">
              <a:rPr lang="zh-TW" altLang="en-US" smtClean="0"/>
              <a:pPr/>
              <a:t>25</a:t>
            </a:fld>
            <a:endParaRPr lang="zh-TW" altLang="en-US"/>
          </a:p>
        </p:txBody>
      </p:sp>
      <p:sp>
        <p:nvSpPr>
          <p:cNvPr id="6" name="矩形 5">
            <a:extLst>
              <a:ext uri="{FF2B5EF4-FFF2-40B4-BE49-F238E27FC236}">
                <a16:creationId xmlns:a16="http://schemas.microsoft.com/office/drawing/2014/main" id="{58B1E2B9-D165-4753-9FCF-E891BE369CBC}"/>
              </a:ext>
            </a:extLst>
          </p:cNvPr>
          <p:cNvSpPr/>
          <p:nvPr/>
        </p:nvSpPr>
        <p:spPr>
          <a:xfrm>
            <a:off x="3612724" y="6034164"/>
            <a:ext cx="4966552" cy="400110"/>
          </a:xfrm>
          <a:prstGeom prst="rect">
            <a:avLst/>
          </a:prstGeom>
        </p:spPr>
        <p:txBody>
          <a:bodyPr wrap="none">
            <a:spAutoFit/>
          </a:bodyPr>
          <a:lstStyle/>
          <a:p>
            <a:r>
              <a:rPr lang="en-US" altLang="zh-TW" sz="2000" dirty="0"/>
              <a:t>A missed proposal for some epoch's 28th slot.</a:t>
            </a:r>
            <a:endParaRPr lang="zh-TW" altLang="en-US" sz="2000" dirty="0"/>
          </a:p>
        </p:txBody>
      </p:sp>
    </p:spTree>
    <p:extLst>
      <p:ext uri="{BB962C8B-B14F-4D97-AF65-F5344CB8AC3E}">
        <p14:creationId xmlns:p14="http://schemas.microsoft.com/office/powerpoint/2010/main" val="2015509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F6026-21E2-466E-84C9-4E1DAF0124D5}"/>
              </a:ext>
            </a:extLst>
          </p:cNvPr>
          <p:cNvSpPr>
            <a:spLocks noGrp="1"/>
          </p:cNvSpPr>
          <p:nvPr>
            <p:ph type="title"/>
          </p:nvPr>
        </p:nvSpPr>
        <p:spPr/>
        <p:txBody>
          <a:bodyPr/>
          <a:lstStyle/>
          <a:p>
            <a:r>
              <a:rPr lang="en-US" altLang="zh-TW" dirty="0"/>
              <a:t>Ethereum Consensus Layer (4/8)</a:t>
            </a:r>
            <a:endParaRPr lang="zh-TW" altLang="en-US" dirty="0"/>
          </a:p>
        </p:txBody>
      </p:sp>
      <p:sp>
        <p:nvSpPr>
          <p:cNvPr id="3" name="內容版面配置區 2">
            <a:extLst>
              <a:ext uri="{FF2B5EF4-FFF2-40B4-BE49-F238E27FC236}">
                <a16:creationId xmlns:a16="http://schemas.microsoft.com/office/drawing/2014/main" id="{7F806523-FEAC-44DD-A980-E6B574612886}"/>
              </a:ext>
            </a:extLst>
          </p:cNvPr>
          <p:cNvSpPr>
            <a:spLocks noGrp="1"/>
          </p:cNvSpPr>
          <p:nvPr>
            <p:ph idx="1"/>
          </p:nvPr>
        </p:nvSpPr>
        <p:spPr>
          <a:xfrm>
            <a:off x="838200" y="1488332"/>
            <a:ext cx="10515600" cy="4868018"/>
          </a:xfrm>
        </p:spPr>
        <p:txBody>
          <a:bodyPr>
            <a:normAutofit lnSpcReduction="10000"/>
          </a:bodyPr>
          <a:lstStyle/>
          <a:p>
            <a:r>
              <a:rPr lang="en-US" altLang="zh-TW" dirty="0">
                <a:solidFill>
                  <a:srgbClr val="0070C0"/>
                </a:solidFill>
              </a:rPr>
              <a:t>Staking validators</a:t>
            </a:r>
          </a:p>
          <a:p>
            <a:pPr lvl="1" algn="just">
              <a:lnSpc>
                <a:spcPct val="105000"/>
              </a:lnSpc>
              <a:spcBef>
                <a:spcPts val="600"/>
              </a:spcBef>
            </a:pPr>
            <a:r>
              <a:rPr lang="en-US" altLang="zh-TW" dirty="0"/>
              <a:t>Users stake ETH to activate and control validators.</a:t>
            </a:r>
          </a:p>
          <a:p>
            <a:pPr lvl="1" algn="just">
              <a:lnSpc>
                <a:spcPct val="105000"/>
              </a:lnSpc>
              <a:spcBef>
                <a:spcPts val="600"/>
              </a:spcBef>
            </a:pPr>
            <a:r>
              <a:rPr lang="en-US" altLang="zh-TW" dirty="0"/>
              <a:t>It is clearer to associate </a:t>
            </a:r>
            <a:r>
              <a:rPr lang="en-US" altLang="zh-TW" dirty="0" err="1"/>
              <a:t>stakers</a:t>
            </a:r>
            <a:r>
              <a:rPr lang="en-US" altLang="zh-TW" dirty="0"/>
              <a:t> with a stake, and validators with a balance.  Each validator has a maximum balance of 32 ETH, but </a:t>
            </a:r>
            <a:r>
              <a:rPr lang="en-US" altLang="zh-TW" dirty="0" err="1"/>
              <a:t>stakers</a:t>
            </a:r>
            <a:r>
              <a:rPr lang="en-US" altLang="zh-TW" dirty="0"/>
              <a:t> can stake all their ETH.  For every 32 ETH staked, one validator is activated.</a:t>
            </a:r>
          </a:p>
          <a:p>
            <a:pPr algn="just">
              <a:lnSpc>
                <a:spcPct val="105000"/>
              </a:lnSpc>
              <a:spcBef>
                <a:spcPts val="1200"/>
              </a:spcBef>
            </a:pPr>
            <a:r>
              <a:rPr lang="en-US" altLang="zh-TW" dirty="0">
                <a:solidFill>
                  <a:srgbClr val="0070C0"/>
                </a:solidFill>
              </a:rPr>
              <a:t>Committees</a:t>
            </a:r>
          </a:p>
          <a:p>
            <a:pPr lvl="1" algn="just">
              <a:lnSpc>
                <a:spcPct val="105000"/>
              </a:lnSpc>
              <a:spcBef>
                <a:spcPts val="600"/>
              </a:spcBef>
            </a:pPr>
            <a:r>
              <a:rPr lang="en-US" altLang="zh-TW" dirty="0"/>
              <a:t>A committee is a group of validators.  For security, each slot has committees of at least 128 validators. An attacker has less than a one in a trillion probability of controlling ⅔ of a committee.</a:t>
            </a:r>
          </a:p>
          <a:p>
            <a:pPr lvl="1" algn="just">
              <a:lnSpc>
                <a:spcPct val="105000"/>
              </a:lnSpc>
              <a:spcBef>
                <a:spcPts val="600"/>
              </a:spcBef>
            </a:pPr>
            <a:r>
              <a:rPr lang="en-US" altLang="zh-TW" dirty="0"/>
              <a:t>The concept of a randomness beacon that emits random numbers for the public, lends its name to the Ethereum Beacon Chain. The Beacon Chain enforces consensus on a pseudorandom process called RANDAO.</a:t>
            </a:r>
          </a:p>
        </p:txBody>
      </p:sp>
      <p:sp>
        <p:nvSpPr>
          <p:cNvPr id="4" name="投影片編號版面配置區 3">
            <a:extLst>
              <a:ext uri="{FF2B5EF4-FFF2-40B4-BE49-F238E27FC236}">
                <a16:creationId xmlns:a16="http://schemas.microsoft.com/office/drawing/2014/main" id="{7000AC35-B42E-4921-B3CB-BFB22E0F7EF9}"/>
              </a:ext>
            </a:extLst>
          </p:cNvPr>
          <p:cNvSpPr>
            <a:spLocks noGrp="1"/>
          </p:cNvSpPr>
          <p:nvPr>
            <p:ph type="sldNum" sz="quarter" idx="12"/>
          </p:nvPr>
        </p:nvSpPr>
        <p:spPr/>
        <p:txBody>
          <a:bodyPr/>
          <a:lstStyle/>
          <a:p>
            <a:fld id="{8C04AE96-B1B9-4ED2-B3ED-30B2680CEC7B}" type="slidenum">
              <a:rPr lang="zh-TW" altLang="en-US" smtClean="0"/>
              <a:pPr/>
              <a:t>26</a:t>
            </a:fld>
            <a:endParaRPr lang="zh-TW" altLang="en-US"/>
          </a:p>
        </p:txBody>
      </p:sp>
    </p:spTree>
    <p:extLst>
      <p:ext uri="{BB962C8B-B14F-4D97-AF65-F5344CB8AC3E}">
        <p14:creationId xmlns:p14="http://schemas.microsoft.com/office/powerpoint/2010/main" val="4048520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F6026-21E2-466E-84C9-4E1DAF0124D5}"/>
              </a:ext>
            </a:extLst>
          </p:cNvPr>
          <p:cNvSpPr>
            <a:spLocks noGrp="1"/>
          </p:cNvSpPr>
          <p:nvPr>
            <p:ph type="title"/>
          </p:nvPr>
        </p:nvSpPr>
        <p:spPr/>
        <p:txBody>
          <a:bodyPr/>
          <a:lstStyle/>
          <a:p>
            <a:r>
              <a:rPr lang="en-US" altLang="zh-TW" dirty="0"/>
              <a:t>Ethereum Consensus Layer (5/8)</a:t>
            </a:r>
            <a:endParaRPr lang="zh-TW" altLang="en-US" dirty="0"/>
          </a:p>
        </p:txBody>
      </p:sp>
      <p:pic>
        <p:nvPicPr>
          <p:cNvPr id="6" name="內容版面配置區 5">
            <a:extLst>
              <a:ext uri="{FF2B5EF4-FFF2-40B4-BE49-F238E27FC236}">
                <a16:creationId xmlns:a16="http://schemas.microsoft.com/office/drawing/2014/main" id="{31B65B2A-D9FA-45E4-A35D-F98AA92607B2}"/>
              </a:ext>
            </a:extLst>
          </p:cNvPr>
          <p:cNvPicPr>
            <a:picLocks noGrp="1" noChangeAspect="1"/>
          </p:cNvPicPr>
          <p:nvPr>
            <p:ph idx="1"/>
          </p:nvPr>
        </p:nvPicPr>
        <p:blipFill>
          <a:blip r:embed="rId2"/>
          <a:stretch>
            <a:fillRect/>
          </a:stretch>
        </p:blipFill>
        <p:spPr>
          <a:xfrm>
            <a:off x="3065123" y="1224187"/>
            <a:ext cx="6061753" cy="5372768"/>
          </a:xfrm>
          <a:prstGeom prst="rect">
            <a:avLst/>
          </a:prstGeom>
        </p:spPr>
      </p:pic>
      <p:sp>
        <p:nvSpPr>
          <p:cNvPr id="4" name="投影片編號版面配置區 3">
            <a:extLst>
              <a:ext uri="{FF2B5EF4-FFF2-40B4-BE49-F238E27FC236}">
                <a16:creationId xmlns:a16="http://schemas.microsoft.com/office/drawing/2014/main" id="{7000AC35-B42E-4921-B3CB-BFB22E0F7EF9}"/>
              </a:ext>
            </a:extLst>
          </p:cNvPr>
          <p:cNvSpPr>
            <a:spLocks noGrp="1"/>
          </p:cNvSpPr>
          <p:nvPr>
            <p:ph type="sldNum" sz="quarter" idx="12"/>
          </p:nvPr>
        </p:nvSpPr>
        <p:spPr/>
        <p:txBody>
          <a:bodyPr/>
          <a:lstStyle/>
          <a:p>
            <a:fld id="{8C04AE96-B1B9-4ED2-B3ED-30B2680CEC7B}" type="slidenum">
              <a:rPr lang="zh-TW" altLang="en-US" smtClean="0"/>
              <a:pPr/>
              <a:t>27</a:t>
            </a:fld>
            <a:endParaRPr lang="zh-TW" altLang="en-US"/>
          </a:p>
        </p:txBody>
      </p:sp>
      <p:sp>
        <p:nvSpPr>
          <p:cNvPr id="5" name="矩形 4">
            <a:extLst>
              <a:ext uri="{FF2B5EF4-FFF2-40B4-BE49-F238E27FC236}">
                <a16:creationId xmlns:a16="http://schemas.microsoft.com/office/drawing/2014/main" id="{E5F7766F-AFB6-4045-BFD9-55EE3EBBCB6B}"/>
              </a:ext>
            </a:extLst>
          </p:cNvPr>
          <p:cNvSpPr/>
          <p:nvPr/>
        </p:nvSpPr>
        <p:spPr>
          <a:xfrm>
            <a:off x="871150" y="4055177"/>
            <a:ext cx="4387946" cy="1200329"/>
          </a:xfrm>
          <a:prstGeom prst="rect">
            <a:avLst/>
          </a:prstGeom>
        </p:spPr>
        <p:txBody>
          <a:bodyPr wrap="square">
            <a:spAutoFit/>
          </a:bodyPr>
          <a:lstStyle/>
          <a:p>
            <a:pPr algn="just"/>
            <a:r>
              <a:rPr lang="en-US" altLang="zh-TW" dirty="0"/>
              <a:t>At every epoch, a pseudorandom process RANDAO selects proposers (with a weighting on the validator’s balance) for each slot, and shuffles validators to committees.</a:t>
            </a:r>
            <a:endParaRPr lang="zh-TW" altLang="en-US" dirty="0"/>
          </a:p>
        </p:txBody>
      </p:sp>
      <p:sp>
        <p:nvSpPr>
          <p:cNvPr id="8" name="矩形 7">
            <a:extLst>
              <a:ext uri="{FF2B5EF4-FFF2-40B4-BE49-F238E27FC236}">
                <a16:creationId xmlns:a16="http://schemas.microsoft.com/office/drawing/2014/main" id="{075D3574-193C-417E-BCD3-B48DBC4AB38E}"/>
              </a:ext>
            </a:extLst>
          </p:cNvPr>
          <p:cNvSpPr/>
          <p:nvPr/>
        </p:nvSpPr>
        <p:spPr>
          <a:xfrm>
            <a:off x="6917567" y="4055177"/>
            <a:ext cx="4629950" cy="1200329"/>
          </a:xfrm>
          <a:prstGeom prst="rect">
            <a:avLst/>
          </a:prstGeom>
        </p:spPr>
        <p:txBody>
          <a:bodyPr wrap="square">
            <a:spAutoFit/>
          </a:bodyPr>
          <a:lstStyle/>
          <a:p>
            <a:pPr algn="just"/>
            <a:r>
              <a:rPr lang="en-US" altLang="zh-TW" dirty="0"/>
              <a:t>RANDAO mixes a hash from the block proposer with a seed that gets updated every block. This value is used to select a specific validator from the total validator set.</a:t>
            </a:r>
            <a:endParaRPr lang="zh-TW" altLang="en-US" dirty="0"/>
          </a:p>
        </p:txBody>
      </p:sp>
    </p:spTree>
    <p:extLst>
      <p:ext uri="{BB962C8B-B14F-4D97-AF65-F5344CB8AC3E}">
        <p14:creationId xmlns:p14="http://schemas.microsoft.com/office/powerpoint/2010/main" val="1938542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31938B-CF2B-469B-9B0F-F06AF56D5196}"/>
              </a:ext>
            </a:extLst>
          </p:cNvPr>
          <p:cNvSpPr>
            <a:spLocks noGrp="1"/>
          </p:cNvSpPr>
          <p:nvPr>
            <p:ph type="title"/>
          </p:nvPr>
        </p:nvSpPr>
        <p:spPr/>
        <p:txBody>
          <a:bodyPr/>
          <a:lstStyle/>
          <a:p>
            <a:r>
              <a:rPr lang="en-US" altLang="zh-TW" dirty="0"/>
              <a:t>Ethereum Consensus Layer (6/8)</a:t>
            </a:r>
            <a:endParaRPr lang="zh-TW" altLang="en-US" dirty="0"/>
          </a:p>
        </p:txBody>
      </p:sp>
      <p:sp>
        <p:nvSpPr>
          <p:cNvPr id="3" name="內容版面配置區 2">
            <a:extLst>
              <a:ext uri="{FF2B5EF4-FFF2-40B4-BE49-F238E27FC236}">
                <a16:creationId xmlns:a16="http://schemas.microsoft.com/office/drawing/2014/main" id="{602D17B7-E390-4A00-8B8F-7E8B069F961E}"/>
              </a:ext>
            </a:extLst>
          </p:cNvPr>
          <p:cNvSpPr>
            <a:spLocks noGrp="1"/>
          </p:cNvSpPr>
          <p:nvPr>
            <p:ph idx="1"/>
          </p:nvPr>
        </p:nvSpPr>
        <p:spPr>
          <a:xfrm>
            <a:off x="6513816" y="1664413"/>
            <a:ext cx="4839983" cy="4512550"/>
          </a:xfrm>
        </p:spPr>
        <p:txBody>
          <a:bodyPr>
            <a:normAutofit/>
          </a:bodyPr>
          <a:lstStyle/>
          <a:p>
            <a:pPr algn="just"/>
            <a:r>
              <a:rPr lang="en-US" altLang="zh-TW" sz="2000" dirty="0"/>
              <a:t>In Slot 1, a block is proposed and then attested to by two validators; one validator in Committee A was offline. The attestations and block at Slot 1 propagate the network and reach many validators. </a:t>
            </a:r>
          </a:p>
          <a:p>
            <a:pPr algn="just"/>
            <a:r>
              <a:rPr lang="en-US" altLang="zh-TW" sz="2000" dirty="0"/>
              <a:t>In Slot 2, a block is proposed and a validator in Committee B does not see it, thus it attests that the Beacon Chain head is the block at Slot 1.  Note this validator is different from the offline validator from Slot 1. Attesting to the Beacon Chain head is called an LMD GHOST vote. </a:t>
            </a:r>
          </a:p>
          <a:p>
            <a:pPr algn="just"/>
            <a:r>
              <a:rPr lang="en-US" altLang="zh-TW" sz="2000" dirty="0"/>
              <a:t>In Slot 3, all validators in Committee C run the LMD GHOST fork choice rule, and independently attest to the same head.</a:t>
            </a:r>
            <a:endParaRPr lang="zh-TW" altLang="en-US" sz="2000" dirty="0"/>
          </a:p>
        </p:txBody>
      </p:sp>
      <p:sp>
        <p:nvSpPr>
          <p:cNvPr id="4" name="投影片編號版面配置區 3">
            <a:extLst>
              <a:ext uri="{FF2B5EF4-FFF2-40B4-BE49-F238E27FC236}">
                <a16:creationId xmlns:a16="http://schemas.microsoft.com/office/drawing/2014/main" id="{95942D71-43E9-4B78-A070-2C43DC0C90BB}"/>
              </a:ext>
            </a:extLst>
          </p:cNvPr>
          <p:cNvSpPr>
            <a:spLocks noGrp="1"/>
          </p:cNvSpPr>
          <p:nvPr>
            <p:ph type="sldNum" sz="quarter" idx="12"/>
          </p:nvPr>
        </p:nvSpPr>
        <p:spPr/>
        <p:txBody>
          <a:bodyPr/>
          <a:lstStyle/>
          <a:p>
            <a:fld id="{8C04AE96-B1B9-4ED2-B3ED-30B2680CEC7B}" type="slidenum">
              <a:rPr lang="zh-TW" altLang="en-US" smtClean="0"/>
              <a:pPr/>
              <a:t>28</a:t>
            </a:fld>
            <a:endParaRPr lang="zh-TW" altLang="en-US"/>
          </a:p>
        </p:txBody>
      </p:sp>
      <p:grpSp>
        <p:nvGrpSpPr>
          <p:cNvPr id="7" name="群組 6">
            <a:extLst>
              <a:ext uri="{FF2B5EF4-FFF2-40B4-BE49-F238E27FC236}">
                <a16:creationId xmlns:a16="http://schemas.microsoft.com/office/drawing/2014/main" id="{B16B31EC-9C8A-4F71-A37C-1572566E9FA5}"/>
              </a:ext>
            </a:extLst>
          </p:cNvPr>
          <p:cNvGrpSpPr/>
          <p:nvPr/>
        </p:nvGrpSpPr>
        <p:grpSpPr>
          <a:xfrm>
            <a:off x="838200" y="1759457"/>
            <a:ext cx="5511229" cy="4417506"/>
            <a:chOff x="838200" y="1759457"/>
            <a:chExt cx="5511229" cy="4417506"/>
          </a:xfrm>
        </p:grpSpPr>
        <p:pic>
          <p:nvPicPr>
            <p:cNvPr id="5" name="圖片 4">
              <a:extLst>
                <a:ext uri="{FF2B5EF4-FFF2-40B4-BE49-F238E27FC236}">
                  <a16:creationId xmlns:a16="http://schemas.microsoft.com/office/drawing/2014/main" id="{CE6A7DE6-B961-494E-B004-D379D06C92F6}"/>
                </a:ext>
              </a:extLst>
            </p:cNvPr>
            <p:cNvPicPr>
              <a:picLocks noChangeAspect="1"/>
            </p:cNvPicPr>
            <p:nvPr/>
          </p:nvPicPr>
          <p:blipFill>
            <a:blip r:embed="rId2"/>
            <a:stretch>
              <a:fillRect/>
            </a:stretch>
          </p:blipFill>
          <p:spPr>
            <a:xfrm>
              <a:off x="838200" y="1759457"/>
              <a:ext cx="5511229" cy="3401191"/>
            </a:xfrm>
            <a:prstGeom prst="rect">
              <a:avLst/>
            </a:prstGeom>
          </p:spPr>
        </p:pic>
        <p:pic>
          <p:nvPicPr>
            <p:cNvPr id="6" name="圖片 5">
              <a:extLst>
                <a:ext uri="{FF2B5EF4-FFF2-40B4-BE49-F238E27FC236}">
                  <a16:creationId xmlns:a16="http://schemas.microsoft.com/office/drawing/2014/main" id="{73CB1C64-E757-46A1-9297-9C6BB385FC4B}"/>
                </a:ext>
              </a:extLst>
            </p:cNvPr>
            <p:cNvPicPr>
              <a:picLocks noChangeAspect="1"/>
            </p:cNvPicPr>
            <p:nvPr/>
          </p:nvPicPr>
          <p:blipFill>
            <a:blip r:embed="rId3"/>
            <a:stretch>
              <a:fillRect/>
            </a:stretch>
          </p:blipFill>
          <p:spPr>
            <a:xfrm>
              <a:off x="838200" y="5267652"/>
              <a:ext cx="5257800" cy="909311"/>
            </a:xfrm>
            <a:prstGeom prst="rect">
              <a:avLst/>
            </a:prstGeom>
          </p:spPr>
        </p:pic>
      </p:grpSp>
    </p:spTree>
    <p:extLst>
      <p:ext uri="{BB962C8B-B14F-4D97-AF65-F5344CB8AC3E}">
        <p14:creationId xmlns:p14="http://schemas.microsoft.com/office/powerpoint/2010/main" val="4202342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EB06B-1B8C-49F8-90D5-C8A62FCF7890}"/>
              </a:ext>
            </a:extLst>
          </p:cNvPr>
          <p:cNvSpPr>
            <a:spLocks noGrp="1"/>
          </p:cNvSpPr>
          <p:nvPr>
            <p:ph type="title"/>
          </p:nvPr>
        </p:nvSpPr>
        <p:spPr/>
        <p:txBody>
          <a:bodyPr/>
          <a:lstStyle/>
          <a:p>
            <a:r>
              <a:rPr lang="en-US" altLang="zh-TW" dirty="0"/>
              <a:t>Ethereum Consensus Layer (7/8)</a:t>
            </a:r>
            <a:endParaRPr lang="zh-TW" altLang="en-US" dirty="0"/>
          </a:p>
        </p:txBody>
      </p:sp>
      <p:sp>
        <p:nvSpPr>
          <p:cNvPr id="3" name="內容版面配置區 2">
            <a:extLst>
              <a:ext uri="{FF2B5EF4-FFF2-40B4-BE49-F238E27FC236}">
                <a16:creationId xmlns:a16="http://schemas.microsoft.com/office/drawing/2014/main" id="{A59DAED2-E906-4CCF-B360-36FB64C68D23}"/>
              </a:ext>
            </a:extLst>
          </p:cNvPr>
          <p:cNvSpPr>
            <a:spLocks noGrp="1"/>
          </p:cNvSpPr>
          <p:nvPr>
            <p:ph idx="1"/>
          </p:nvPr>
        </p:nvSpPr>
        <p:spPr/>
        <p:txBody>
          <a:bodyPr/>
          <a:lstStyle/>
          <a:p>
            <a:r>
              <a:rPr lang="en-US" altLang="zh-TW" dirty="0">
                <a:solidFill>
                  <a:srgbClr val="0070C0"/>
                </a:solidFill>
              </a:rPr>
              <a:t>Beacon Chain Checkpoints</a:t>
            </a:r>
          </a:p>
          <a:p>
            <a:pPr lvl="1" algn="just">
              <a:spcBef>
                <a:spcPts val="600"/>
              </a:spcBef>
            </a:pPr>
            <a:r>
              <a:rPr lang="en-US" altLang="zh-TW" dirty="0"/>
              <a:t>A checkpoint is a block in the first slot of an epoch.  If there is no such block, then the checkpoint is the preceding most recent block.  There is always one checkpoint block per epoch. A block can be the checkpoint for multiple epochs.</a:t>
            </a:r>
          </a:p>
          <a:p>
            <a:pPr lvl="1" algn="just"/>
            <a:endParaRPr lang="zh-TW" altLang="en-US" dirty="0"/>
          </a:p>
        </p:txBody>
      </p:sp>
      <p:sp>
        <p:nvSpPr>
          <p:cNvPr id="4" name="投影片編號版面配置區 3">
            <a:extLst>
              <a:ext uri="{FF2B5EF4-FFF2-40B4-BE49-F238E27FC236}">
                <a16:creationId xmlns:a16="http://schemas.microsoft.com/office/drawing/2014/main" id="{E85B0D70-0B00-490B-9E86-0FCB0ACB074D}"/>
              </a:ext>
            </a:extLst>
          </p:cNvPr>
          <p:cNvSpPr>
            <a:spLocks noGrp="1"/>
          </p:cNvSpPr>
          <p:nvPr>
            <p:ph type="sldNum" sz="quarter" idx="12"/>
          </p:nvPr>
        </p:nvSpPr>
        <p:spPr/>
        <p:txBody>
          <a:bodyPr/>
          <a:lstStyle/>
          <a:p>
            <a:fld id="{8C04AE96-B1B9-4ED2-B3ED-30B2680CEC7B}" type="slidenum">
              <a:rPr lang="zh-TW" altLang="en-US" smtClean="0"/>
              <a:pPr/>
              <a:t>29</a:t>
            </a:fld>
            <a:endParaRPr lang="zh-TW" altLang="en-US"/>
          </a:p>
        </p:txBody>
      </p:sp>
      <p:pic>
        <p:nvPicPr>
          <p:cNvPr id="5" name="圖片 4">
            <a:extLst>
              <a:ext uri="{FF2B5EF4-FFF2-40B4-BE49-F238E27FC236}">
                <a16:creationId xmlns:a16="http://schemas.microsoft.com/office/drawing/2014/main" id="{5B08C495-DA95-4331-A338-143A604565A7}"/>
              </a:ext>
            </a:extLst>
          </p:cNvPr>
          <p:cNvPicPr>
            <a:picLocks noChangeAspect="1"/>
          </p:cNvPicPr>
          <p:nvPr/>
        </p:nvPicPr>
        <p:blipFill>
          <a:blip r:embed="rId2"/>
          <a:stretch>
            <a:fillRect/>
          </a:stretch>
        </p:blipFill>
        <p:spPr>
          <a:xfrm>
            <a:off x="1202076" y="3355786"/>
            <a:ext cx="10048126" cy="2821177"/>
          </a:xfrm>
          <a:prstGeom prst="rect">
            <a:avLst/>
          </a:prstGeom>
        </p:spPr>
      </p:pic>
    </p:spTree>
    <p:extLst>
      <p:ext uri="{BB962C8B-B14F-4D97-AF65-F5344CB8AC3E}">
        <p14:creationId xmlns:p14="http://schemas.microsoft.com/office/powerpoint/2010/main" val="163033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1F4F1C-2349-4397-AF0F-6A5299CF938B}"/>
              </a:ext>
            </a:extLst>
          </p:cNvPr>
          <p:cNvSpPr>
            <a:spLocks noGrp="1"/>
          </p:cNvSpPr>
          <p:nvPr>
            <p:ph type="title"/>
          </p:nvPr>
        </p:nvSpPr>
        <p:spPr/>
        <p:txBody>
          <a:bodyPr>
            <a:noAutofit/>
          </a:bodyPr>
          <a:lstStyle/>
          <a:p>
            <a:r>
              <a:rPr lang="en-US" altLang="zh-TW" sz="4000" dirty="0"/>
              <a:t>Mapping Blockchains According to the Trilemma</a:t>
            </a:r>
            <a:endParaRPr lang="zh-TW" altLang="en-US" sz="4000" dirty="0"/>
          </a:p>
        </p:txBody>
      </p:sp>
      <p:pic>
        <p:nvPicPr>
          <p:cNvPr id="5" name="內容版面配置區 4">
            <a:extLst>
              <a:ext uri="{FF2B5EF4-FFF2-40B4-BE49-F238E27FC236}">
                <a16:creationId xmlns:a16="http://schemas.microsoft.com/office/drawing/2014/main" id="{33B12931-F2A4-4FFB-968F-AF381CBA03C8}"/>
              </a:ext>
            </a:extLst>
          </p:cNvPr>
          <p:cNvPicPr>
            <a:picLocks noGrp="1" noChangeAspect="1"/>
          </p:cNvPicPr>
          <p:nvPr>
            <p:ph idx="1"/>
          </p:nvPr>
        </p:nvPicPr>
        <p:blipFill rotWithShape="1">
          <a:blip r:embed="rId2"/>
          <a:srcRect t="3691" b="10079"/>
          <a:stretch/>
        </p:blipFill>
        <p:spPr>
          <a:xfrm>
            <a:off x="1242292" y="1206666"/>
            <a:ext cx="9707415" cy="4824263"/>
          </a:xfrm>
          <a:prstGeom prst="rect">
            <a:avLst/>
          </a:prstGeom>
        </p:spPr>
      </p:pic>
      <p:sp>
        <p:nvSpPr>
          <p:cNvPr id="4" name="投影片編號版面配置區 3">
            <a:extLst>
              <a:ext uri="{FF2B5EF4-FFF2-40B4-BE49-F238E27FC236}">
                <a16:creationId xmlns:a16="http://schemas.microsoft.com/office/drawing/2014/main" id="{31C8C7CF-8378-45CA-8ED0-E99C2C64EEDC}"/>
              </a:ext>
            </a:extLst>
          </p:cNvPr>
          <p:cNvSpPr>
            <a:spLocks noGrp="1"/>
          </p:cNvSpPr>
          <p:nvPr>
            <p:ph type="sldNum" sz="quarter" idx="12"/>
          </p:nvPr>
        </p:nvSpPr>
        <p:spPr/>
        <p:txBody>
          <a:bodyPr/>
          <a:lstStyle/>
          <a:p>
            <a:fld id="{8C04AE96-B1B9-4ED2-B3ED-30B2680CEC7B}" type="slidenum">
              <a:rPr lang="zh-TW" altLang="en-US" smtClean="0"/>
              <a:pPr/>
              <a:t>3</a:t>
            </a:fld>
            <a:endParaRPr lang="zh-TW" altLang="en-US"/>
          </a:p>
        </p:txBody>
      </p:sp>
      <p:sp>
        <p:nvSpPr>
          <p:cNvPr id="3" name="矩形 2">
            <a:extLst>
              <a:ext uri="{FF2B5EF4-FFF2-40B4-BE49-F238E27FC236}">
                <a16:creationId xmlns:a16="http://schemas.microsoft.com/office/drawing/2014/main" id="{88BCF314-9C9C-4EF6-8AC5-D409E8D65980}"/>
              </a:ext>
            </a:extLst>
          </p:cNvPr>
          <p:cNvSpPr/>
          <p:nvPr/>
        </p:nvSpPr>
        <p:spPr>
          <a:xfrm>
            <a:off x="3797742" y="6123543"/>
            <a:ext cx="4596515" cy="369332"/>
          </a:xfrm>
          <a:prstGeom prst="rect">
            <a:avLst/>
          </a:prstGeom>
        </p:spPr>
        <p:txBody>
          <a:bodyPr wrap="none">
            <a:spAutoFit/>
          </a:bodyPr>
          <a:lstStyle/>
          <a:p>
            <a:r>
              <a:rPr lang="zh-TW" altLang="en-US" dirty="0">
                <a:hlinkClick r:id="rId3"/>
              </a:rPr>
              <a:t>https://www.loganjastremski.com/p/ethereum</a:t>
            </a:r>
            <a:endParaRPr lang="zh-TW" altLang="en-US" dirty="0"/>
          </a:p>
        </p:txBody>
      </p:sp>
    </p:spTree>
    <p:extLst>
      <p:ext uri="{BB962C8B-B14F-4D97-AF65-F5344CB8AC3E}">
        <p14:creationId xmlns:p14="http://schemas.microsoft.com/office/powerpoint/2010/main" val="269668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4EB06B-1B8C-49F8-90D5-C8A62FCF7890}"/>
              </a:ext>
            </a:extLst>
          </p:cNvPr>
          <p:cNvSpPr>
            <a:spLocks noGrp="1"/>
          </p:cNvSpPr>
          <p:nvPr>
            <p:ph type="title"/>
          </p:nvPr>
        </p:nvSpPr>
        <p:spPr/>
        <p:txBody>
          <a:bodyPr/>
          <a:lstStyle/>
          <a:p>
            <a:r>
              <a:rPr lang="en-US" altLang="zh-TW" dirty="0"/>
              <a:t>Ethereum Consensus Layer (8/8)</a:t>
            </a:r>
            <a:endParaRPr lang="zh-TW" altLang="en-US" dirty="0"/>
          </a:p>
        </p:txBody>
      </p:sp>
      <p:sp>
        <p:nvSpPr>
          <p:cNvPr id="3" name="內容版面配置區 2">
            <a:extLst>
              <a:ext uri="{FF2B5EF4-FFF2-40B4-BE49-F238E27FC236}">
                <a16:creationId xmlns:a16="http://schemas.microsoft.com/office/drawing/2014/main" id="{A59DAED2-E906-4CCF-B360-36FB64C68D23}"/>
              </a:ext>
            </a:extLst>
          </p:cNvPr>
          <p:cNvSpPr>
            <a:spLocks noGrp="1"/>
          </p:cNvSpPr>
          <p:nvPr>
            <p:ph idx="1"/>
          </p:nvPr>
        </p:nvSpPr>
        <p:spPr/>
        <p:txBody>
          <a:bodyPr/>
          <a:lstStyle/>
          <a:p>
            <a:r>
              <a:rPr lang="en-US" altLang="zh-TW" dirty="0">
                <a:solidFill>
                  <a:srgbClr val="0070C0"/>
                </a:solidFill>
              </a:rPr>
              <a:t>Supermajority</a:t>
            </a:r>
          </a:p>
          <a:p>
            <a:pPr lvl="1" algn="just">
              <a:spcBef>
                <a:spcPts val="600"/>
              </a:spcBef>
            </a:pPr>
            <a:r>
              <a:rPr lang="en-US" altLang="zh-TW" dirty="0"/>
              <a:t>A vote that is made by ⅔ of the total balance of all active validators, is deemed a supermajority.</a:t>
            </a:r>
          </a:p>
          <a:p>
            <a:pPr algn="just">
              <a:spcBef>
                <a:spcPts val="1200"/>
              </a:spcBef>
            </a:pPr>
            <a:r>
              <a:rPr lang="en-US" altLang="zh-TW" dirty="0">
                <a:solidFill>
                  <a:srgbClr val="0070C0"/>
                </a:solidFill>
              </a:rPr>
              <a:t>Finality</a:t>
            </a:r>
          </a:p>
          <a:p>
            <a:pPr lvl="1" algn="just">
              <a:spcBef>
                <a:spcPts val="600"/>
              </a:spcBef>
            </a:pPr>
            <a:r>
              <a:rPr lang="en-US" altLang="zh-TW" dirty="0"/>
              <a:t>When an epoch ends, if its checkpoint has garnered a ⅔ supermajority, the checkpoint gets justified.</a:t>
            </a:r>
          </a:p>
          <a:p>
            <a:pPr lvl="1" algn="just">
              <a:spcBef>
                <a:spcPts val="600"/>
              </a:spcBef>
            </a:pPr>
            <a:r>
              <a:rPr lang="en-US" altLang="zh-TW" dirty="0"/>
              <a:t>If a checkpoint B is justified and the checkpoint in the immediate next epoch becomes justified, then B becomes finalized. Typically, a checkpoint is finalized in two epochs, 12.8 minutes.</a:t>
            </a:r>
          </a:p>
          <a:p>
            <a:pPr lvl="1" algn="just">
              <a:spcBef>
                <a:spcPts val="600"/>
              </a:spcBef>
            </a:pPr>
            <a:r>
              <a:rPr lang="en-US" altLang="zh-TW" dirty="0"/>
              <a:t>On average, a user transaction would be in a block in the middle of an epoch. It’s half an epoch until the next checkpoint, suggesting transaction finality of 2.5 epochs: 16 minutes.</a:t>
            </a:r>
            <a:endParaRPr lang="zh-TW" altLang="en-US" dirty="0"/>
          </a:p>
        </p:txBody>
      </p:sp>
      <p:sp>
        <p:nvSpPr>
          <p:cNvPr id="4" name="投影片編號版面配置區 3">
            <a:extLst>
              <a:ext uri="{FF2B5EF4-FFF2-40B4-BE49-F238E27FC236}">
                <a16:creationId xmlns:a16="http://schemas.microsoft.com/office/drawing/2014/main" id="{E85B0D70-0B00-490B-9E86-0FCB0ACB074D}"/>
              </a:ext>
            </a:extLst>
          </p:cNvPr>
          <p:cNvSpPr>
            <a:spLocks noGrp="1"/>
          </p:cNvSpPr>
          <p:nvPr>
            <p:ph type="sldNum" sz="quarter" idx="12"/>
          </p:nvPr>
        </p:nvSpPr>
        <p:spPr/>
        <p:txBody>
          <a:bodyPr/>
          <a:lstStyle/>
          <a:p>
            <a:fld id="{8C04AE96-B1B9-4ED2-B3ED-30B2680CEC7B}" type="slidenum">
              <a:rPr lang="zh-TW" altLang="en-US" smtClean="0"/>
              <a:pPr/>
              <a:t>30</a:t>
            </a:fld>
            <a:endParaRPr lang="zh-TW" altLang="en-US"/>
          </a:p>
        </p:txBody>
      </p:sp>
    </p:spTree>
    <p:extLst>
      <p:ext uri="{BB962C8B-B14F-4D97-AF65-F5344CB8AC3E}">
        <p14:creationId xmlns:p14="http://schemas.microsoft.com/office/powerpoint/2010/main" val="399265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C34A1-C107-4D73-807C-5266C91EEE67}"/>
              </a:ext>
            </a:extLst>
          </p:cNvPr>
          <p:cNvSpPr>
            <a:spLocks noGrp="1"/>
          </p:cNvSpPr>
          <p:nvPr>
            <p:ph type="title"/>
          </p:nvPr>
        </p:nvSpPr>
        <p:spPr/>
        <p:txBody>
          <a:bodyPr/>
          <a:lstStyle/>
          <a:p>
            <a:r>
              <a:rPr lang="en-US" altLang="zh-TW" dirty="0">
                <a:solidFill>
                  <a:srgbClr val="0070C0"/>
                </a:solidFill>
              </a:rPr>
              <a:t>Ethereum Scaling </a:t>
            </a:r>
            <a:r>
              <a:rPr lang="en-US" altLang="zh-TW" dirty="0"/>
              <a:t>(1/3)</a:t>
            </a:r>
            <a:endParaRPr lang="zh-TW" altLang="en-US" dirty="0"/>
          </a:p>
        </p:txBody>
      </p:sp>
      <p:sp>
        <p:nvSpPr>
          <p:cNvPr id="3" name="內容版面配置區 2">
            <a:extLst>
              <a:ext uri="{FF2B5EF4-FFF2-40B4-BE49-F238E27FC236}">
                <a16:creationId xmlns:a16="http://schemas.microsoft.com/office/drawing/2014/main" id="{E63BBAC7-A225-4CF4-85FD-ADC40AF610AE}"/>
              </a:ext>
            </a:extLst>
          </p:cNvPr>
          <p:cNvSpPr>
            <a:spLocks noGrp="1"/>
          </p:cNvSpPr>
          <p:nvPr>
            <p:ph idx="1"/>
          </p:nvPr>
        </p:nvSpPr>
        <p:spPr/>
        <p:txBody>
          <a:bodyPr/>
          <a:lstStyle/>
          <a:p>
            <a:r>
              <a:rPr lang="en-US" altLang="zh-TW" dirty="0">
                <a:hlinkClick r:id="rId2"/>
              </a:rPr>
              <a:t>https://ethereum.org/en/developers/docs/scaling/</a:t>
            </a:r>
            <a:endParaRPr lang="en-US" altLang="zh-TW" dirty="0"/>
          </a:p>
          <a:p>
            <a:pPr algn="just"/>
            <a:r>
              <a:rPr lang="en-US" altLang="zh-TW" dirty="0"/>
              <a:t>The main goal of scalability is to increase transaction speed (faster finality), and transaction throughput (high transactions per second), without sacrificing decentralization or security.</a:t>
            </a:r>
          </a:p>
          <a:p>
            <a:pPr algn="just">
              <a:spcBef>
                <a:spcPts val="1200"/>
              </a:spcBef>
            </a:pPr>
            <a:r>
              <a:rPr lang="en-US" altLang="zh-TW" dirty="0">
                <a:solidFill>
                  <a:srgbClr val="0070C0"/>
                </a:solidFill>
              </a:rPr>
              <a:t>On-Chain scaling</a:t>
            </a:r>
          </a:p>
          <a:p>
            <a:pPr lvl="1" algn="just">
              <a:spcBef>
                <a:spcPts val="600"/>
              </a:spcBef>
            </a:pPr>
            <a:r>
              <a:rPr lang="en-US" altLang="zh-TW" dirty="0"/>
              <a:t>This method of scaling requires changes to the Ethereum protocol (layer 1 Mainnet).</a:t>
            </a:r>
          </a:p>
          <a:p>
            <a:pPr lvl="1" algn="just">
              <a:spcBef>
                <a:spcPts val="600"/>
              </a:spcBef>
            </a:pPr>
            <a:r>
              <a:rPr lang="en-US" altLang="zh-TW" dirty="0"/>
              <a:t>For a long time, </a:t>
            </a:r>
            <a:r>
              <a:rPr lang="en-US" altLang="zh-TW" dirty="0" err="1">
                <a:solidFill>
                  <a:schemeClr val="bg1">
                    <a:lumMod val="50000"/>
                  </a:schemeClr>
                </a:solidFill>
              </a:rPr>
              <a:t>sharding</a:t>
            </a:r>
            <a:r>
              <a:rPr lang="en-US" altLang="zh-TW" dirty="0"/>
              <a:t> the blockchain was expected to scale Ethereum. This was going to involve splitting the blockchain into discrete pieces (shards) to be verified by subsets of validators. However, scaling by layer-2 rollups has taken over as the primary scaling technique.</a:t>
            </a:r>
          </a:p>
        </p:txBody>
      </p:sp>
      <p:sp>
        <p:nvSpPr>
          <p:cNvPr id="4" name="投影片編號版面配置區 3">
            <a:extLst>
              <a:ext uri="{FF2B5EF4-FFF2-40B4-BE49-F238E27FC236}">
                <a16:creationId xmlns:a16="http://schemas.microsoft.com/office/drawing/2014/main" id="{A1AE9DFB-783C-4365-A438-A1239926420D}"/>
              </a:ext>
            </a:extLst>
          </p:cNvPr>
          <p:cNvSpPr>
            <a:spLocks noGrp="1"/>
          </p:cNvSpPr>
          <p:nvPr>
            <p:ph type="sldNum" sz="quarter" idx="12"/>
          </p:nvPr>
        </p:nvSpPr>
        <p:spPr/>
        <p:txBody>
          <a:bodyPr/>
          <a:lstStyle/>
          <a:p>
            <a:fld id="{8C04AE96-B1B9-4ED2-B3ED-30B2680CEC7B}" type="slidenum">
              <a:rPr lang="zh-TW" altLang="en-US" smtClean="0"/>
              <a:pPr/>
              <a:t>31</a:t>
            </a:fld>
            <a:endParaRPr lang="zh-TW" altLang="en-US" dirty="0"/>
          </a:p>
        </p:txBody>
      </p:sp>
      <p:sp>
        <p:nvSpPr>
          <p:cNvPr id="6" name="矩形 5">
            <a:extLst>
              <a:ext uri="{FF2B5EF4-FFF2-40B4-BE49-F238E27FC236}">
                <a16:creationId xmlns:a16="http://schemas.microsoft.com/office/drawing/2014/main" id="{DD38E724-883A-4E51-A9DA-97E591FFA107}"/>
              </a:ext>
            </a:extLst>
          </p:cNvPr>
          <p:cNvSpPr/>
          <p:nvPr/>
        </p:nvSpPr>
        <p:spPr>
          <a:xfrm>
            <a:off x="1409866" y="5987018"/>
            <a:ext cx="9372267" cy="369332"/>
          </a:xfrm>
          <a:prstGeom prst="rect">
            <a:avLst/>
          </a:prstGeom>
        </p:spPr>
        <p:txBody>
          <a:bodyPr wrap="square">
            <a:spAutoFit/>
          </a:bodyPr>
          <a:lstStyle/>
          <a:p>
            <a:r>
              <a:rPr lang="en-US" altLang="zh-TW" dirty="0"/>
              <a:t>Good Article: </a:t>
            </a:r>
            <a:r>
              <a:rPr lang="zh-TW" altLang="en-US" dirty="0">
                <a:hlinkClick r:id="rId3"/>
              </a:rPr>
              <a:t>https://blog.coinbase.com/scaling-ethereum-crypto-for-a-billion-users-715ce15afc0b</a:t>
            </a:r>
            <a:endParaRPr lang="zh-TW" altLang="en-US" dirty="0"/>
          </a:p>
        </p:txBody>
      </p:sp>
    </p:spTree>
    <p:extLst>
      <p:ext uri="{BB962C8B-B14F-4D97-AF65-F5344CB8AC3E}">
        <p14:creationId xmlns:p14="http://schemas.microsoft.com/office/powerpoint/2010/main" val="3468289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C34A1-C107-4D73-807C-5266C91EEE67}"/>
              </a:ext>
            </a:extLst>
          </p:cNvPr>
          <p:cNvSpPr>
            <a:spLocks noGrp="1"/>
          </p:cNvSpPr>
          <p:nvPr>
            <p:ph type="title"/>
          </p:nvPr>
        </p:nvSpPr>
        <p:spPr/>
        <p:txBody>
          <a:bodyPr/>
          <a:lstStyle/>
          <a:p>
            <a:r>
              <a:rPr lang="en-US" altLang="zh-TW" dirty="0"/>
              <a:t>Ethereum Scaling (2/3)</a:t>
            </a:r>
            <a:endParaRPr lang="zh-TW" altLang="en-US" dirty="0"/>
          </a:p>
        </p:txBody>
      </p:sp>
      <p:sp>
        <p:nvSpPr>
          <p:cNvPr id="3" name="內容版面配置區 2">
            <a:extLst>
              <a:ext uri="{FF2B5EF4-FFF2-40B4-BE49-F238E27FC236}">
                <a16:creationId xmlns:a16="http://schemas.microsoft.com/office/drawing/2014/main" id="{E63BBAC7-A225-4CF4-85FD-ADC40AF610AE}"/>
              </a:ext>
            </a:extLst>
          </p:cNvPr>
          <p:cNvSpPr>
            <a:spLocks noGrp="1"/>
          </p:cNvSpPr>
          <p:nvPr>
            <p:ph idx="1"/>
          </p:nvPr>
        </p:nvSpPr>
        <p:spPr/>
        <p:txBody>
          <a:bodyPr/>
          <a:lstStyle/>
          <a:p>
            <a:pPr algn="just">
              <a:spcBef>
                <a:spcPts val="1200"/>
              </a:spcBef>
            </a:pPr>
            <a:r>
              <a:rPr lang="en-US" altLang="zh-TW" dirty="0">
                <a:solidFill>
                  <a:schemeClr val="bg1">
                    <a:lumMod val="50000"/>
                  </a:schemeClr>
                </a:solidFill>
              </a:rPr>
              <a:t>Sharding</a:t>
            </a:r>
          </a:p>
          <a:p>
            <a:pPr lvl="1" algn="just">
              <a:lnSpc>
                <a:spcPct val="95000"/>
              </a:lnSpc>
              <a:spcBef>
                <a:spcPts val="600"/>
              </a:spcBef>
            </a:pPr>
            <a:r>
              <a:rPr lang="en-US" altLang="zh-TW" dirty="0"/>
              <a:t>Sharding is the process of splitting a database. Subsets of validators would be responsible for individual shards rather than keeping track of all of Ethereum.</a:t>
            </a:r>
          </a:p>
          <a:p>
            <a:pPr lvl="1" algn="just">
              <a:lnSpc>
                <a:spcPct val="95000"/>
              </a:lnSpc>
              <a:spcBef>
                <a:spcPts val="600"/>
              </a:spcBef>
            </a:pPr>
            <a:r>
              <a:rPr lang="en-US" altLang="zh-TW" dirty="0"/>
              <a:t>Sharding was on the Ethereum roadmap for a long time. However, the rapid development of layer 2 rollups and the invention of </a:t>
            </a:r>
            <a:r>
              <a:rPr lang="en-US" altLang="zh-TW" dirty="0" err="1">
                <a:solidFill>
                  <a:srgbClr val="FF0000"/>
                </a:solidFill>
              </a:rPr>
              <a:t>Danksharding</a:t>
            </a:r>
            <a:r>
              <a:rPr lang="en-US" altLang="zh-TW" dirty="0"/>
              <a:t> (adding blobs of rollup data to Ethereum blocks that can be very efficiently verified by validators) has led the Ethereum community to </a:t>
            </a:r>
            <a:r>
              <a:rPr lang="en-US" altLang="zh-TW" dirty="0" err="1"/>
              <a:t>favour</a:t>
            </a:r>
            <a:r>
              <a:rPr lang="en-US" altLang="zh-TW" dirty="0"/>
              <a:t> rollup-centric scaling instead of scaling by </a:t>
            </a:r>
            <a:r>
              <a:rPr lang="en-US" altLang="zh-TW" dirty="0" err="1"/>
              <a:t>sharding</a:t>
            </a:r>
            <a:r>
              <a:rPr lang="en-US" altLang="zh-TW" dirty="0"/>
              <a:t>.</a:t>
            </a:r>
          </a:p>
          <a:p>
            <a:pPr algn="just">
              <a:spcBef>
                <a:spcPts val="1200"/>
              </a:spcBef>
            </a:pPr>
            <a:r>
              <a:rPr lang="en-US" altLang="zh-TW" dirty="0">
                <a:solidFill>
                  <a:srgbClr val="0070C0"/>
                </a:solidFill>
              </a:rPr>
              <a:t>Off-chain scaling</a:t>
            </a:r>
          </a:p>
          <a:p>
            <a:pPr lvl="1" algn="just">
              <a:lnSpc>
                <a:spcPct val="95000"/>
              </a:lnSpc>
              <a:spcBef>
                <a:spcPts val="600"/>
              </a:spcBef>
            </a:pPr>
            <a:r>
              <a:rPr lang="en-US" altLang="zh-TW" dirty="0"/>
              <a:t>Off-chain solutions are implemented separately from layer 1 Mainnet - they require no changes to the existing Ethereum protocol.</a:t>
            </a:r>
            <a:endParaRPr lang="zh-TW" altLang="en-US" dirty="0"/>
          </a:p>
        </p:txBody>
      </p:sp>
      <p:sp>
        <p:nvSpPr>
          <p:cNvPr id="4" name="投影片編號版面配置區 3">
            <a:extLst>
              <a:ext uri="{FF2B5EF4-FFF2-40B4-BE49-F238E27FC236}">
                <a16:creationId xmlns:a16="http://schemas.microsoft.com/office/drawing/2014/main" id="{A1AE9DFB-783C-4365-A438-A1239926420D}"/>
              </a:ext>
            </a:extLst>
          </p:cNvPr>
          <p:cNvSpPr>
            <a:spLocks noGrp="1"/>
          </p:cNvSpPr>
          <p:nvPr>
            <p:ph type="sldNum" sz="quarter" idx="12"/>
          </p:nvPr>
        </p:nvSpPr>
        <p:spPr/>
        <p:txBody>
          <a:bodyPr/>
          <a:lstStyle/>
          <a:p>
            <a:fld id="{8C04AE96-B1B9-4ED2-B3ED-30B2680CEC7B}" type="slidenum">
              <a:rPr lang="zh-TW" altLang="en-US" smtClean="0"/>
              <a:pPr/>
              <a:t>32</a:t>
            </a:fld>
            <a:endParaRPr lang="zh-TW" altLang="en-US" dirty="0"/>
          </a:p>
        </p:txBody>
      </p:sp>
    </p:spTree>
    <p:extLst>
      <p:ext uri="{BB962C8B-B14F-4D97-AF65-F5344CB8AC3E}">
        <p14:creationId xmlns:p14="http://schemas.microsoft.com/office/powerpoint/2010/main" val="70971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C34A1-C107-4D73-807C-5266C91EEE67}"/>
              </a:ext>
            </a:extLst>
          </p:cNvPr>
          <p:cNvSpPr>
            <a:spLocks noGrp="1"/>
          </p:cNvSpPr>
          <p:nvPr>
            <p:ph type="title"/>
          </p:nvPr>
        </p:nvSpPr>
        <p:spPr/>
        <p:txBody>
          <a:bodyPr/>
          <a:lstStyle/>
          <a:p>
            <a:r>
              <a:rPr lang="en-US" altLang="zh-TW" dirty="0"/>
              <a:t>Ethereum Scaling (3/3)</a:t>
            </a:r>
            <a:endParaRPr lang="zh-TW" altLang="en-US" dirty="0"/>
          </a:p>
        </p:txBody>
      </p:sp>
      <p:sp>
        <p:nvSpPr>
          <p:cNvPr id="3" name="內容版面配置區 2">
            <a:extLst>
              <a:ext uri="{FF2B5EF4-FFF2-40B4-BE49-F238E27FC236}">
                <a16:creationId xmlns:a16="http://schemas.microsoft.com/office/drawing/2014/main" id="{E63BBAC7-A225-4CF4-85FD-ADC40AF610AE}"/>
              </a:ext>
            </a:extLst>
          </p:cNvPr>
          <p:cNvSpPr>
            <a:spLocks noGrp="1"/>
          </p:cNvSpPr>
          <p:nvPr>
            <p:ph idx="1"/>
          </p:nvPr>
        </p:nvSpPr>
        <p:spPr/>
        <p:txBody>
          <a:bodyPr/>
          <a:lstStyle/>
          <a:p>
            <a:pPr algn="just">
              <a:spcBef>
                <a:spcPts val="1200"/>
              </a:spcBef>
            </a:pPr>
            <a:r>
              <a:rPr lang="en-US" altLang="zh-TW" dirty="0">
                <a:solidFill>
                  <a:srgbClr val="0070C0"/>
                </a:solidFill>
              </a:rPr>
              <a:t>Off-chain scaling</a:t>
            </a:r>
            <a:r>
              <a:rPr lang="zh-TW" altLang="en-US" dirty="0">
                <a:solidFill>
                  <a:srgbClr val="0070C0"/>
                </a:solidFill>
              </a:rPr>
              <a:t> </a:t>
            </a:r>
            <a:r>
              <a:rPr lang="en-US" altLang="zh-TW" dirty="0">
                <a:solidFill>
                  <a:srgbClr val="0070C0"/>
                </a:solidFill>
              </a:rPr>
              <a:t>(cont.)</a:t>
            </a:r>
          </a:p>
          <a:p>
            <a:pPr lvl="1" algn="just">
              <a:lnSpc>
                <a:spcPct val="95000"/>
              </a:lnSpc>
              <a:spcBef>
                <a:spcPts val="1200"/>
              </a:spcBef>
            </a:pPr>
            <a:r>
              <a:rPr lang="en-US" altLang="zh-TW" dirty="0"/>
              <a:t>Off-chain solutions are implemented separately from layer 1 Mainnet - they require no changes to the existing Ethereum protocol.</a:t>
            </a:r>
          </a:p>
          <a:p>
            <a:pPr lvl="1" algn="just">
              <a:lnSpc>
                <a:spcPct val="95000"/>
              </a:lnSpc>
              <a:spcBef>
                <a:spcPts val="1200"/>
              </a:spcBef>
            </a:pPr>
            <a:r>
              <a:rPr lang="en-US" altLang="zh-TW" dirty="0"/>
              <a:t>Some solutions, known as </a:t>
            </a:r>
            <a:r>
              <a:rPr lang="en-US" altLang="zh-TW" dirty="0">
                <a:solidFill>
                  <a:srgbClr val="0000FF"/>
                </a:solidFill>
              </a:rPr>
              <a:t>"layer 2" solutions</a:t>
            </a:r>
            <a:r>
              <a:rPr lang="en-US" altLang="zh-TW" dirty="0"/>
              <a:t>, </a:t>
            </a:r>
            <a:r>
              <a:rPr lang="en-US" altLang="zh-TW" dirty="0">
                <a:solidFill>
                  <a:srgbClr val="0000FF"/>
                </a:solidFill>
              </a:rPr>
              <a:t>derive their security directly from layer 1 Ethereum consensus</a:t>
            </a:r>
            <a:r>
              <a:rPr lang="en-US" altLang="zh-TW" dirty="0"/>
              <a:t>, such as </a:t>
            </a:r>
            <a:r>
              <a:rPr lang="en-US" altLang="zh-TW" dirty="0">
                <a:solidFill>
                  <a:srgbClr val="0070C0"/>
                </a:solidFill>
              </a:rPr>
              <a:t>optimistic rollups</a:t>
            </a:r>
            <a:r>
              <a:rPr lang="en-US" altLang="zh-TW" dirty="0"/>
              <a:t>, </a:t>
            </a:r>
            <a:r>
              <a:rPr lang="en-US" altLang="zh-TW" dirty="0">
                <a:solidFill>
                  <a:srgbClr val="0070C0"/>
                </a:solidFill>
              </a:rPr>
              <a:t>zero-knowledge rollups</a:t>
            </a:r>
            <a:r>
              <a:rPr lang="en-US" altLang="zh-TW" dirty="0">
                <a:solidFill>
                  <a:srgbClr val="FF0000"/>
                </a:solidFill>
              </a:rPr>
              <a:t> </a:t>
            </a:r>
            <a:r>
              <a:rPr lang="en-US" altLang="zh-TW" dirty="0"/>
              <a:t>or </a:t>
            </a:r>
            <a:r>
              <a:rPr lang="en-US" altLang="zh-TW" dirty="0">
                <a:solidFill>
                  <a:srgbClr val="0070C0"/>
                </a:solidFill>
              </a:rPr>
              <a:t>state channels</a:t>
            </a:r>
            <a:r>
              <a:rPr lang="en-US" altLang="zh-TW" dirty="0"/>
              <a:t>. </a:t>
            </a:r>
          </a:p>
          <a:p>
            <a:pPr lvl="1" algn="just">
              <a:lnSpc>
                <a:spcPct val="95000"/>
              </a:lnSpc>
              <a:spcBef>
                <a:spcPts val="1200"/>
              </a:spcBef>
            </a:pPr>
            <a:r>
              <a:rPr lang="en-US" altLang="zh-TW" dirty="0"/>
              <a:t>Other solutions involve </a:t>
            </a:r>
            <a:r>
              <a:rPr lang="en-US" altLang="zh-TW" dirty="0">
                <a:solidFill>
                  <a:srgbClr val="0000FF"/>
                </a:solidFill>
              </a:rPr>
              <a:t>the creation of new chains </a:t>
            </a:r>
            <a:r>
              <a:rPr lang="en-US" altLang="zh-TW" dirty="0"/>
              <a:t>in various forms that </a:t>
            </a:r>
            <a:r>
              <a:rPr lang="en-US" altLang="zh-TW" dirty="0">
                <a:solidFill>
                  <a:srgbClr val="0000FF"/>
                </a:solidFill>
              </a:rPr>
              <a:t>derive their security separately </a:t>
            </a:r>
            <a:r>
              <a:rPr lang="en-US" altLang="zh-TW" dirty="0"/>
              <a:t>from Mainnet, such as </a:t>
            </a:r>
            <a:r>
              <a:rPr lang="en-US" altLang="zh-TW" dirty="0">
                <a:solidFill>
                  <a:srgbClr val="0070C0"/>
                </a:solidFill>
              </a:rPr>
              <a:t>sidechains</a:t>
            </a:r>
            <a:r>
              <a:rPr lang="en-US" altLang="zh-TW" dirty="0"/>
              <a:t>, </a:t>
            </a:r>
            <a:r>
              <a:rPr lang="en-US" altLang="zh-TW" dirty="0">
                <a:solidFill>
                  <a:srgbClr val="0070C0"/>
                </a:solidFill>
              </a:rPr>
              <a:t>validiums</a:t>
            </a:r>
            <a:r>
              <a:rPr lang="en-US" altLang="zh-TW" dirty="0"/>
              <a:t>, or </a:t>
            </a:r>
            <a:r>
              <a:rPr lang="en-US" altLang="zh-TW" dirty="0">
                <a:solidFill>
                  <a:srgbClr val="0070C0"/>
                </a:solidFill>
              </a:rPr>
              <a:t>plasma chains</a:t>
            </a:r>
            <a:r>
              <a:rPr lang="en-US" altLang="zh-TW" dirty="0"/>
              <a:t>. These solutions communicate with Mainnet, but derive their security differently to obtain a variety of goals.</a:t>
            </a:r>
            <a:endParaRPr lang="zh-TW" altLang="en-US" dirty="0"/>
          </a:p>
        </p:txBody>
      </p:sp>
      <p:sp>
        <p:nvSpPr>
          <p:cNvPr id="4" name="投影片編號版面配置區 3">
            <a:extLst>
              <a:ext uri="{FF2B5EF4-FFF2-40B4-BE49-F238E27FC236}">
                <a16:creationId xmlns:a16="http://schemas.microsoft.com/office/drawing/2014/main" id="{A1AE9DFB-783C-4365-A438-A1239926420D}"/>
              </a:ext>
            </a:extLst>
          </p:cNvPr>
          <p:cNvSpPr>
            <a:spLocks noGrp="1"/>
          </p:cNvSpPr>
          <p:nvPr>
            <p:ph type="sldNum" sz="quarter" idx="12"/>
          </p:nvPr>
        </p:nvSpPr>
        <p:spPr/>
        <p:txBody>
          <a:bodyPr/>
          <a:lstStyle/>
          <a:p>
            <a:fld id="{8C04AE96-B1B9-4ED2-B3ED-30B2680CEC7B}" type="slidenum">
              <a:rPr lang="zh-TW" altLang="en-US" smtClean="0"/>
              <a:pPr/>
              <a:t>33</a:t>
            </a:fld>
            <a:endParaRPr lang="zh-TW" altLang="en-US" dirty="0"/>
          </a:p>
        </p:txBody>
      </p:sp>
    </p:spTree>
    <p:extLst>
      <p:ext uri="{BB962C8B-B14F-4D97-AF65-F5344CB8AC3E}">
        <p14:creationId xmlns:p14="http://schemas.microsoft.com/office/powerpoint/2010/main" val="2684744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5F0899-E491-4F4E-9F38-5B680AF3888D}"/>
              </a:ext>
            </a:extLst>
          </p:cNvPr>
          <p:cNvSpPr>
            <a:spLocks noGrp="1"/>
          </p:cNvSpPr>
          <p:nvPr>
            <p:ph type="title"/>
          </p:nvPr>
        </p:nvSpPr>
        <p:spPr/>
        <p:txBody>
          <a:bodyPr/>
          <a:lstStyle/>
          <a:p>
            <a:r>
              <a:rPr lang="en-US" altLang="zh-TW" dirty="0">
                <a:solidFill>
                  <a:srgbClr val="0070C0"/>
                </a:solidFill>
              </a:rPr>
              <a:t>Layer 2 Scaling</a:t>
            </a:r>
            <a:endParaRPr lang="zh-TW" altLang="en-US" dirty="0"/>
          </a:p>
        </p:txBody>
      </p:sp>
      <p:sp>
        <p:nvSpPr>
          <p:cNvPr id="3" name="內容版面配置區 2">
            <a:extLst>
              <a:ext uri="{FF2B5EF4-FFF2-40B4-BE49-F238E27FC236}">
                <a16:creationId xmlns:a16="http://schemas.microsoft.com/office/drawing/2014/main" id="{FAB4F564-8797-4C01-94F7-1F18DD35E6F9}"/>
              </a:ext>
            </a:extLst>
          </p:cNvPr>
          <p:cNvSpPr>
            <a:spLocks noGrp="1"/>
          </p:cNvSpPr>
          <p:nvPr>
            <p:ph idx="1"/>
          </p:nvPr>
        </p:nvSpPr>
        <p:spPr>
          <a:xfrm>
            <a:off x="838200" y="1488332"/>
            <a:ext cx="10515600" cy="4868018"/>
          </a:xfrm>
        </p:spPr>
        <p:txBody>
          <a:bodyPr>
            <a:normAutofit/>
          </a:bodyPr>
          <a:lstStyle/>
          <a:p>
            <a:pPr algn="just">
              <a:lnSpc>
                <a:spcPct val="95000"/>
              </a:lnSpc>
              <a:spcBef>
                <a:spcPts val="1200"/>
              </a:spcBef>
            </a:pPr>
            <a:r>
              <a:rPr lang="en-US" altLang="zh-TW" sz="2600" dirty="0"/>
              <a:t>Layer 2 is a collective term for solutions designed to help scale your application by handling transactions off the Ethereum Mainnet (layer 1) while </a:t>
            </a:r>
            <a:r>
              <a:rPr lang="en-US" altLang="zh-TW" sz="2600" dirty="0">
                <a:solidFill>
                  <a:srgbClr val="FF0000"/>
                </a:solidFill>
              </a:rPr>
              <a:t>taking advantage of the robust decentralized security model of Mainnet</a:t>
            </a:r>
            <a:r>
              <a:rPr lang="en-US" altLang="zh-TW" sz="2600" dirty="0"/>
              <a:t>.</a:t>
            </a:r>
          </a:p>
          <a:p>
            <a:pPr algn="just">
              <a:lnSpc>
                <a:spcPct val="95000"/>
              </a:lnSpc>
              <a:spcBef>
                <a:spcPts val="1200"/>
              </a:spcBef>
            </a:pPr>
            <a:r>
              <a:rPr lang="en-US" altLang="zh-TW" sz="2600" dirty="0"/>
              <a:t>Most layer 2 solutions are </a:t>
            </a:r>
            <a:r>
              <a:rPr lang="en-US" altLang="zh-TW" sz="2600" dirty="0">
                <a:solidFill>
                  <a:srgbClr val="0070C0"/>
                </a:solidFill>
              </a:rPr>
              <a:t>centered around a server or cluster of servers</a:t>
            </a:r>
            <a:r>
              <a:rPr lang="en-US" altLang="zh-TW" sz="2600" dirty="0"/>
              <a:t>, each of which may be referred to as a node, validator, operator, sequencer, block producer, or similar term.</a:t>
            </a:r>
          </a:p>
          <a:p>
            <a:pPr algn="just">
              <a:lnSpc>
                <a:spcPct val="95000"/>
              </a:lnSpc>
              <a:spcBef>
                <a:spcPts val="1200"/>
              </a:spcBef>
            </a:pPr>
            <a:r>
              <a:rPr lang="en-US" altLang="zh-TW" sz="2600" dirty="0"/>
              <a:t>Generally speaking, transactions are submitted to these layer 2 nodes instead of being submitted directly to layer 1 (Mainnet). For some solutions the layer 2 instance then batches them into groups before anchoring them to layer 1, after which they are secured by layer 1 and cannot be altered.</a:t>
            </a:r>
            <a:endParaRPr lang="zh-TW" altLang="en-US" sz="2600" dirty="0"/>
          </a:p>
        </p:txBody>
      </p:sp>
      <p:sp>
        <p:nvSpPr>
          <p:cNvPr id="4" name="投影片編號版面配置區 3">
            <a:extLst>
              <a:ext uri="{FF2B5EF4-FFF2-40B4-BE49-F238E27FC236}">
                <a16:creationId xmlns:a16="http://schemas.microsoft.com/office/drawing/2014/main" id="{86B298C7-8822-434D-AFC2-C3E36ECA7E06}"/>
              </a:ext>
            </a:extLst>
          </p:cNvPr>
          <p:cNvSpPr>
            <a:spLocks noGrp="1"/>
          </p:cNvSpPr>
          <p:nvPr>
            <p:ph type="sldNum" sz="quarter" idx="12"/>
          </p:nvPr>
        </p:nvSpPr>
        <p:spPr/>
        <p:txBody>
          <a:bodyPr/>
          <a:lstStyle/>
          <a:p>
            <a:fld id="{8C04AE96-B1B9-4ED2-B3ED-30B2680CEC7B}" type="slidenum">
              <a:rPr lang="zh-TW" altLang="en-US" smtClean="0"/>
              <a:pPr/>
              <a:t>34</a:t>
            </a:fld>
            <a:endParaRPr lang="zh-TW" altLang="en-US"/>
          </a:p>
        </p:txBody>
      </p:sp>
    </p:spTree>
    <p:extLst>
      <p:ext uri="{BB962C8B-B14F-4D97-AF65-F5344CB8AC3E}">
        <p14:creationId xmlns:p14="http://schemas.microsoft.com/office/powerpoint/2010/main" val="763526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5F0899-E491-4F4E-9F38-5B680AF3888D}"/>
              </a:ext>
            </a:extLst>
          </p:cNvPr>
          <p:cNvSpPr>
            <a:spLocks noGrp="1"/>
          </p:cNvSpPr>
          <p:nvPr>
            <p:ph type="title"/>
          </p:nvPr>
        </p:nvSpPr>
        <p:spPr/>
        <p:txBody>
          <a:bodyPr/>
          <a:lstStyle/>
          <a:p>
            <a:r>
              <a:rPr lang="en-US" altLang="zh-TW" dirty="0"/>
              <a:t>Layer 2 Scaling: Rollups</a:t>
            </a:r>
            <a:endParaRPr lang="zh-TW" altLang="en-US" dirty="0"/>
          </a:p>
        </p:txBody>
      </p:sp>
      <p:sp>
        <p:nvSpPr>
          <p:cNvPr id="3" name="內容版面配置區 2">
            <a:extLst>
              <a:ext uri="{FF2B5EF4-FFF2-40B4-BE49-F238E27FC236}">
                <a16:creationId xmlns:a16="http://schemas.microsoft.com/office/drawing/2014/main" id="{FAB4F564-8797-4C01-94F7-1F18DD35E6F9}"/>
              </a:ext>
            </a:extLst>
          </p:cNvPr>
          <p:cNvSpPr>
            <a:spLocks noGrp="1"/>
          </p:cNvSpPr>
          <p:nvPr>
            <p:ph idx="1"/>
          </p:nvPr>
        </p:nvSpPr>
        <p:spPr>
          <a:xfrm>
            <a:off x="838200" y="1488332"/>
            <a:ext cx="10515600" cy="4868018"/>
          </a:xfrm>
        </p:spPr>
        <p:txBody>
          <a:bodyPr>
            <a:normAutofit/>
          </a:bodyPr>
          <a:lstStyle/>
          <a:p>
            <a:pPr algn="just">
              <a:spcBef>
                <a:spcPts val="600"/>
              </a:spcBef>
            </a:pPr>
            <a:r>
              <a:rPr lang="en-US" altLang="zh-TW" dirty="0"/>
              <a:t>Rollups</a:t>
            </a:r>
          </a:p>
          <a:p>
            <a:pPr lvl="1" algn="just">
              <a:spcBef>
                <a:spcPts val="600"/>
              </a:spcBef>
            </a:pPr>
            <a:r>
              <a:rPr lang="en-US" altLang="zh-TW" dirty="0"/>
              <a:t>Rollups perform transaction execution outside layer 1 and then the data is posted to layer 1 where consensus is reached</a:t>
            </a:r>
            <a:r>
              <a:rPr lang="en-US" altLang="zh-TW" dirty="0">
                <a:solidFill>
                  <a:srgbClr val="FF0000"/>
                </a:solidFill>
              </a:rPr>
              <a:t>. As transaction data is included in layer 1 blocks, this allows rollups to be secured by native Ethereum security</a:t>
            </a:r>
            <a:r>
              <a:rPr lang="en-US" altLang="zh-TW" dirty="0"/>
              <a:t>.</a:t>
            </a:r>
          </a:p>
          <a:p>
            <a:pPr lvl="1" algn="just">
              <a:spcBef>
                <a:spcPts val="600"/>
              </a:spcBef>
            </a:pPr>
            <a:r>
              <a:rPr lang="en-US" altLang="zh-TW" dirty="0"/>
              <a:t>There are two types of rollups with different security models:</a:t>
            </a:r>
            <a:r>
              <a:rPr lang="zh-TW" altLang="en-US" dirty="0"/>
              <a:t> </a:t>
            </a:r>
            <a:r>
              <a:rPr lang="en-US" altLang="zh-TW" dirty="0"/>
              <a:t>Optimistic rollups, Zero-Knowledge rollups.</a:t>
            </a:r>
          </a:p>
          <a:p>
            <a:pPr algn="just">
              <a:spcBef>
                <a:spcPts val="1200"/>
              </a:spcBef>
            </a:pPr>
            <a:r>
              <a:rPr lang="en-US" altLang="zh-TW" dirty="0">
                <a:solidFill>
                  <a:srgbClr val="0070C0"/>
                </a:solidFill>
                <a:hlinkClick r:id="rId2"/>
              </a:rPr>
              <a:t>Optimistic rollups</a:t>
            </a:r>
            <a:endParaRPr lang="en-US" altLang="zh-TW" dirty="0">
              <a:solidFill>
                <a:srgbClr val="0070C0"/>
              </a:solidFill>
            </a:endParaRPr>
          </a:p>
          <a:p>
            <a:pPr lvl="1" algn="just">
              <a:spcBef>
                <a:spcPts val="600"/>
              </a:spcBef>
            </a:pPr>
            <a:r>
              <a:rPr lang="en-US" altLang="zh-TW" dirty="0"/>
              <a:t>Assumes transactions are </a:t>
            </a:r>
            <a:r>
              <a:rPr lang="en-US" altLang="zh-TW" dirty="0">
                <a:solidFill>
                  <a:srgbClr val="FF0000"/>
                </a:solidFill>
              </a:rPr>
              <a:t>valid by default </a:t>
            </a:r>
            <a:r>
              <a:rPr lang="en-US" altLang="zh-TW" dirty="0"/>
              <a:t>and only runs computation, via a </a:t>
            </a:r>
            <a:r>
              <a:rPr lang="en-US" altLang="zh-TW" dirty="0">
                <a:solidFill>
                  <a:srgbClr val="FF0000"/>
                </a:solidFill>
              </a:rPr>
              <a:t>fraud proof, in the event of a challenge</a:t>
            </a:r>
            <a:r>
              <a:rPr lang="en-US" altLang="zh-TW" dirty="0"/>
              <a:t>.</a:t>
            </a:r>
          </a:p>
          <a:p>
            <a:pPr algn="just">
              <a:spcBef>
                <a:spcPts val="1200"/>
              </a:spcBef>
            </a:pPr>
            <a:r>
              <a:rPr lang="en-US" altLang="zh-TW" dirty="0">
                <a:solidFill>
                  <a:srgbClr val="0070C0"/>
                </a:solidFill>
                <a:hlinkClick r:id="rId3"/>
              </a:rPr>
              <a:t>Zero-Knowledge rollups</a:t>
            </a:r>
            <a:endParaRPr lang="en-US" altLang="zh-TW" dirty="0">
              <a:solidFill>
                <a:srgbClr val="0070C0"/>
              </a:solidFill>
            </a:endParaRPr>
          </a:p>
          <a:p>
            <a:pPr lvl="1" algn="just">
              <a:spcBef>
                <a:spcPts val="600"/>
              </a:spcBef>
            </a:pPr>
            <a:r>
              <a:rPr lang="en-US" altLang="zh-TW" dirty="0"/>
              <a:t>Runs computation off-chain and </a:t>
            </a:r>
            <a:r>
              <a:rPr lang="en-US" altLang="zh-TW" dirty="0">
                <a:solidFill>
                  <a:srgbClr val="FF0000"/>
                </a:solidFill>
              </a:rPr>
              <a:t>submits a validity proof to the chain</a:t>
            </a:r>
            <a:r>
              <a:rPr lang="en-US" altLang="zh-TW" dirty="0"/>
              <a:t>.</a:t>
            </a:r>
          </a:p>
          <a:p>
            <a:pPr algn="just">
              <a:spcBef>
                <a:spcPts val="600"/>
              </a:spcBef>
            </a:pPr>
            <a:endParaRPr lang="zh-TW" altLang="en-US" dirty="0"/>
          </a:p>
        </p:txBody>
      </p:sp>
      <p:sp>
        <p:nvSpPr>
          <p:cNvPr id="4" name="投影片編號版面配置區 3">
            <a:extLst>
              <a:ext uri="{FF2B5EF4-FFF2-40B4-BE49-F238E27FC236}">
                <a16:creationId xmlns:a16="http://schemas.microsoft.com/office/drawing/2014/main" id="{86B298C7-8822-434D-AFC2-C3E36ECA7E06}"/>
              </a:ext>
            </a:extLst>
          </p:cNvPr>
          <p:cNvSpPr>
            <a:spLocks noGrp="1"/>
          </p:cNvSpPr>
          <p:nvPr>
            <p:ph type="sldNum" sz="quarter" idx="12"/>
          </p:nvPr>
        </p:nvSpPr>
        <p:spPr/>
        <p:txBody>
          <a:bodyPr/>
          <a:lstStyle/>
          <a:p>
            <a:fld id="{8C04AE96-B1B9-4ED2-B3ED-30B2680CEC7B}" type="slidenum">
              <a:rPr lang="zh-TW" altLang="en-US" smtClean="0"/>
              <a:pPr/>
              <a:t>35</a:t>
            </a:fld>
            <a:endParaRPr lang="zh-TW" altLang="en-US"/>
          </a:p>
        </p:txBody>
      </p:sp>
    </p:spTree>
    <p:extLst>
      <p:ext uri="{BB962C8B-B14F-4D97-AF65-F5344CB8AC3E}">
        <p14:creationId xmlns:p14="http://schemas.microsoft.com/office/powerpoint/2010/main" val="312540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F0CE-D1D7-46E6-AD99-1458D00CDFC9}"/>
              </a:ext>
            </a:extLst>
          </p:cNvPr>
          <p:cNvSpPr>
            <a:spLocks noGrp="1"/>
          </p:cNvSpPr>
          <p:nvPr>
            <p:ph type="title"/>
          </p:nvPr>
        </p:nvSpPr>
        <p:spPr/>
        <p:txBody>
          <a:bodyPr>
            <a:normAutofit/>
          </a:bodyPr>
          <a:lstStyle/>
          <a:p>
            <a:r>
              <a:rPr lang="en-US" altLang="zh-TW" dirty="0"/>
              <a:t>Ref. </a:t>
            </a:r>
            <a:r>
              <a:rPr lang="en-US" altLang="zh-TW" dirty="0">
                <a:hlinkClick r:id="rId2"/>
              </a:rPr>
              <a:t>Optimistic rollups</a:t>
            </a:r>
            <a:r>
              <a:rPr lang="en-US" altLang="zh-TW" dirty="0"/>
              <a:t> (1/4)</a:t>
            </a:r>
            <a:endParaRPr lang="zh-TW" altLang="en-US" dirty="0"/>
          </a:p>
        </p:txBody>
      </p:sp>
      <p:sp>
        <p:nvSpPr>
          <p:cNvPr id="3" name="內容版面配置區 2">
            <a:extLst>
              <a:ext uri="{FF2B5EF4-FFF2-40B4-BE49-F238E27FC236}">
                <a16:creationId xmlns:a16="http://schemas.microsoft.com/office/drawing/2014/main" id="{130245FB-5568-4BAB-932B-09F9CC4838EA}"/>
              </a:ext>
            </a:extLst>
          </p:cNvPr>
          <p:cNvSpPr>
            <a:spLocks noGrp="1"/>
          </p:cNvSpPr>
          <p:nvPr>
            <p:ph idx="1"/>
          </p:nvPr>
        </p:nvSpPr>
        <p:spPr>
          <a:xfrm>
            <a:off x="838200" y="1488332"/>
            <a:ext cx="10515600" cy="4748081"/>
          </a:xfrm>
        </p:spPr>
        <p:txBody>
          <a:bodyPr>
            <a:normAutofit/>
          </a:bodyPr>
          <a:lstStyle/>
          <a:p>
            <a:pPr algn="just">
              <a:lnSpc>
                <a:spcPct val="95000"/>
              </a:lnSpc>
            </a:pPr>
            <a:r>
              <a:rPr lang="en-US" altLang="zh-TW" dirty="0"/>
              <a:t>Optimistic rollup operators </a:t>
            </a:r>
            <a:r>
              <a:rPr lang="en-US" altLang="zh-TW" dirty="0">
                <a:solidFill>
                  <a:srgbClr val="FF0000"/>
                </a:solidFill>
              </a:rPr>
              <a:t>bundle multiple off-chain transactions together</a:t>
            </a:r>
            <a:r>
              <a:rPr lang="en-US" altLang="zh-TW" dirty="0">
                <a:solidFill>
                  <a:srgbClr val="0000FF"/>
                </a:solidFill>
              </a:rPr>
              <a:t> </a:t>
            </a:r>
            <a:r>
              <a:rPr lang="en-US" altLang="zh-TW" dirty="0"/>
              <a:t>in large batches before submitting to Ethereum.</a:t>
            </a:r>
          </a:p>
          <a:p>
            <a:pPr lvl="1" algn="just">
              <a:lnSpc>
                <a:spcPct val="95000"/>
              </a:lnSpc>
              <a:spcBef>
                <a:spcPts val="600"/>
              </a:spcBef>
            </a:pPr>
            <a:r>
              <a:rPr lang="en-US" altLang="zh-TW" dirty="0"/>
              <a:t>Optimistic rollups process transactions off the main Ethereum chain, but post off-chain transactions (in batches) to an on-chain rollup contract. Like the Ethereum blockchain, this transaction record is immutable and forms the "optimistic rollup chain."</a:t>
            </a:r>
          </a:p>
          <a:p>
            <a:pPr algn="just">
              <a:lnSpc>
                <a:spcPct val="95000"/>
              </a:lnSpc>
              <a:spcBef>
                <a:spcPts val="1200"/>
              </a:spcBef>
            </a:pPr>
            <a:r>
              <a:rPr lang="en-US" altLang="zh-TW" dirty="0"/>
              <a:t>Optimistic rollups are considered “optimistic” because they </a:t>
            </a:r>
            <a:r>
              <a:rPr lang="en-US" altLang="zh-TW" dirty="0">
                <a:solidFill>
                  <a:srgbClr val="0000FF"/>
                </a:solidFill>
              </a:rPr>
              <a:t>assume off-chain transactions are valid</a:t>
            </a:r>
            <a:r>
              <a:rPr lang="en-US" altLang="zh-TW" dirty="0"/>
              <a:t> and don't publish proofs of validity for transaction batches posted on-chain. </a:t>
            </a:r>
          </a:p>
          <a:p>
            <a:pPr lvl="1" algn="just">
              <a:lnSpc>
                <a:spcPct val="95000"/>
              </a:lnSpc>
              <a:spcBef>
                <a:spcPts val="600"/>
              </a:spcBef>
            </a:pPr>
            <a:r>
              <a:rPr lang="en-US" altLang="zh-TW" dirty="0"/>
              <a:t>This separates optimistic rollups from zero-knowledge rollups that publish cryptographic proofs of validity for off-chain transactions.</a:t>
            </a:r>
          </a:p>
        </p:txBody>
      </p:sp>
      <p:sp>
        <p:nvSpPr>
          <p:cNvPr id="4" name="投影片編號版面配置區 3">
            <a:extLst>
              <a:ext uri="{FF2B5EF4-FFF2-40B4-BE49-F238E27FC236}">
                <a16:creationId xmlns:a16="http://schemas.microsoft.com/office/drawing/2014/main" id="{1EA35C3E-D38F-4D05-A1C3-026CECCA1E58}"/>
              </a:ext>
            </a:extLst>
          </p:cNvPr>
          <p:cNvSpPr>
            <a:spLocks noGrp="1"/>
          </p:cNvSpPr>
          <p:nvPr>
            <p:ph type="sldNum" sz="quarter" idx="12"/>
          </p:nvPr>
        </p:nvSpPr>
        <p:spPr/>
        <p:txBody>
          <a:bodyPr/>
          <a:lstStyle/>
          <a:p>
            <a:fld id="{8C04AE96-B1B9-4ED2-B3ED-30B2680CEC7B}" type="slidenum">
              <a:rPr lang="zh-TW" altLang="en-US" smtClean="0"/>
              <a:pPr/>
              <a:t>36</a:t>
            </a:fld>
            <a:endParaRPr lang="zh-TW" altLang="en-US"/>
          </a:p>
        </p:txBody>
      </p:sp>
    </p:spTree>
    <p:extLst>
      <p:ext uri="{BB962C8B-B14F-4D97-AF65-F5344CB8AC3E}">
        <p14:creationId xmlns:p14="http://schemas.microsoft.com/office/powerpoint/2010/main" val="482838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F0CE-D1D7-46E6-AD99-1458D00CDFC9}"/>
              </a:ext>
            </a:extLst>
          </p:cNvPr>
          <p:cNvSpPr>
            <a:spLocks noGrp="1"/>
          </p:cNvSpPr>
          <p:nvPr>
            <p:ph type="title"/>
          </p:nvPr>
        </p:nvSpPr>
        <p:spPr/>
        <p:txBody>
          <a:bodyPr>
            <a:normAutofit/>
          </a:bodyPr>
          <a:lstStyle/>
          <a:p>
            <a:r>
              <a:rPr lang="en-US" altLang="zh-TW" dirty="0"/>
              <a:t>Ref. Optimistic rollups (2/4)</a:t>
            </a:r>
            <a:endParaRPr lang="zh-TW" altLang="en-US" dirty="0"/>
          </a:p>
        </p:txBody>
      </p:sp>
      <p:sp>
        <p:nvSpPr>
          <p:cNvPr id="3" name="內容版面配置區 2">
            <a:extLst>
              <a:ext uri="{FF2B5EF4-FFF2-40B4-BE49-F238E27FC236}">
                <a16:creationId xmlns:a16="http://schemas.microsoft.com/office/drawing/2014/main" id="{130245FB-5568-4BAB-932B-09F9CC4838EA}"/>
              </a:ext>
            </a:extLst>
          </p:cNvPr>
          <p:cNvSpPr>
            <a:spLocks noGrp="1"/>
          </p:cNvSpPr>
          <p:nvPr>
            <p:ph idx="1"/>
          </p:nvPr>
        </p:nvSpPr>
        <p:spPr>
          <a:xfrm>
            <a:off x="838200" y="1488332"/>
            <a:ext cx="10515600" cy="4868018"/>
          </a:xfrm>
        </p:spPr>
        <p:txBody>
          <a:bodyPr>
            <a:normAutofit/>
          </a:bodyPr>
          <a:lstStyle/>
          <a:p>
            <a:pPr lvl="1" algn="just">
              <a:lnSpc>
                <a:spcPct val="95000"/>
              </a:lnSpc>
              <a:spcBef>
                <a:spcPts val="600"/>
              </a:spcBef>
            </a:pPr>
            <a:r>
              <a:rPr lang="en-US" altLang="zh-TW" dirty="0"/>
              <a:t>Optimistic rollups instead rely on a </a:t>
            </a:r>
            <a:r>
              <a:rPr lang="en-US" altLang="zh-TW" dirty="0">
                <a:solidFill>
                  <a:srgbClr val="0000FF"/>
                </a:solidFill>
              </a:rPr>
              <a:t>fraud-proving scheme </a:t>
            </a:r>
            <a:r>
              <a:rPr lang="en-US" altLang="zh-TW" dirty="0"/>
              <a:t>to detect cases where transactions are not calculated correctly. After a rollup batch is submitted on Ethereum, there's a time window (called a </a:t>
            </a:r>
            <a:r>
              <a:rPr lang="en-US" altLang="zh-TW" dirty="0">
                <a:solidFill>
                  <a:srgbClr val="FF0000"/>
                </a:solidFill>
              </a:rPr>
              <a:t>challenge period</a:t>
            </a:r>
            <a:r>
              <a:rPr lang="en-US" altLang="zh-TW" dirty="0"/>
              <a:t>) during which anyone can challenge the results of a rollup transaction by computing a fraud proof.</a:t>
            </a:r>
            <a:endParaRPr lang="zh-TW" altLang="en-US" dirty="0"/>
          </a:p>
          <a:p>
            <a:pPr lvl="1" algn="just">
              <a:lnSpc>
                <a:spcPct val="95000"/>
              </a:lnSpc>
              <a:spcBef>
                <a:spcPts val="600"/>
              </a:spcBef>
            </a:pPr>
            <a:r>
              <a:rPr lang="en-US" altLang="zh-TW" dirty="0"/>
              <a:t>If the fraud proof succeeds, the rollup protocol re-executes the transaction(s) and updates the rollup's state accordingly. The other effect of a successful fraud proof is that the sequencer responsible for including the incorrectly executed transaction in a block receives a penalty.</a:t>
            </a:r>
          </a:p>
          <a:p>
            <a:pPr lvl="1" algn="just">
              <a:lnSpc>
                <a:spcPct val="95000"/>
              </a:lnSpc>
              <a:spcBef>
                <a:spcPts val="600"/>
              </a:spcBef>
            </a:pPr>
            <a:r>
              <a:rPr lang="en-US" altLang="zh-TW" dirty="0"/>
              <a:t>If the rollup batch remains unchallenged (i.e., all transactions are correctly executed) after the challenge period elapses, it is deemed valid and accepted on Ethereum.</a:t>
            </a:r>
          </a:p>
        </p:txBody>
      </p:sp>
      <p:sp>
        <p:nvSpPr>
          <p:cNvPr id="4" name="投影片編號版面配置區 3">
            <a:extLst>
              <a:ext uri="{FF2B5EF4-FFF2-40B4-BE49-F238E27FC236}">
                <a16:creationId xmlns:a16="http://schemas.microsoft.com/office/drawing/2014/main" id="{1EA35C3E-D38F-4D05-A1C3-026CECCA1E58}"/>
              </a:ext>
            </a:extLst>
          </p:cNvPr>
          <p:cNvSpPr>
            <a:spLocks noGrp="1"/>
          </p:cNvSpPr>
          <p:nvPr>
            <p:ph type="sldNum" sz="quarter" idx="12"/>
          </p:nvPr>
        </p:nvSpPr>
        <p:spPr/>
        <p:txBody>
          <a:bodyPr/>
          <a:lstStyle/>
          <a:p>
            <a:fld id="{8C04AE96-B1B9-4ED2-B3ED-30B2680CEC7B}" type="slidenum">
              <a:rPr lang="zh-TW" altLang="en-US" smtClean="0"/>
              <a:pPr/>
              <a:t>37</a:t>
            </a:fld>
            <a:endParaRPr lang="zh-TW" altLang="en-US"/>
          </a:p>
        </p:txBody>
      </p:sp>
    </p:spTree>
    <p:extLst>
      <p:ext uri="{BB962C8B-B14F-4D97-AF65-F5344CB8AC3E}">
        <p14:creationId xmlns:p14="http://schemas.microsoft.com/office/powerpoint/2010/main" val="3109413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F0CE-D1D7-46E6-AD99-1458D00CDFC9}"/>
              </a:ext>
            </a:extLst>
          </p:cNvPr>
          <p:cNvSpPr>
            <a:spLocks noGrp="1"/>
          </p:cNvSpPr>
          <p:nvPr>
            <p:ph type="title"/>
          </p:nvPr>
        </p:nvSpPr>
        <p:spPr/>
        <p:txBody>
          <a:bodyPr>
            <a:normAutofit/>
          </a:bodyPr>
          <a:lstStyle/>
          <a:p>
            <a:r>
              <a:rPr lang="en-US" altLang="zh-TW" dirty="0"/>
              <a:t>Ref. Optimistic rollups (3/4)</a:t>
            </a:r>
            <a:endParaRPr lang="zh-TW" altLang="en-US" dirty="0"/>
          </a:p>
        </p:txBody>
      </p:sp>
      <p:sp>
        <p:nvSpPr>
          <p:cNvPr id="3" name="內容版面配置區 2">
            <a:extLst>
              <a:ext uri="{FF2B5EF4-FFF2-40B4-BE49-F238E27FC236}">
                <a16:creationId xmlns:a16="http://schemas.microsoft.com/office/drawing/2014/main" id="{130245FB-5568-4BAB-932B-09F9CC4838EA}"/>
              </a:ext>
            </a:extLst>
          </p:cNvPr>
          <p:cNvSpPr>
            <a:spLocks noGrp="1"/>
          </p:cNvSpPr>
          <p:nvPr>
            <p:ph idx="1"/>
          </p:nvPr>
        </p:nvSpPr>
        <p:spPr>
          <a:xfrm>
            <a:off x="838200" y="1488332"/>
            <a:ext cx="10515600" cy="4635066"/>
          </a:xfrm>
        </p:spPr>
        <p:txBody>
          <a:bodyPr>
            <a:normAutofit/>
          </a:bodyPr>
          <a:lstStyle/>
          <a:p>
            <a:pPr algn="just">
              <a:lnSpc>
                <a:spcPct val="95000"/>
              </a:lnSpc>
              <a:spcBef>
                <a:spcPts val="1200"/>
              </a:spcBef>
            </a:pPr>
            <a:r>
              <a:rPr lang="en-US" altLang="zh-TW" dirty="0"/>
              <a:t>The architecture of an optimistic rollup comprises the following parts:</a:t>
            </a:r>
            <a:r>
              <a:rPr lang="zh-TW" altLang="en-US" dirty="0"/>
              <a:t> </a:t>
            </a:r>
            <a:r>
              <a:rPr lang="en-US" altLang="zh-TW" dirty="0">
                <a:solidFill>
                  <a:srgbClr val="0070C0"/>
                </a:solidFill>
              </a:rPr>
              <a:t>On-chain contracts</a:t>
            </a:r>
            <a:r>
              <a:rPr lang="en-US" altLang="zh-TW" dirty="0"/>
              <a:t>, </a:t>
            </a:r>
            <a:r>
              <a:rPr lang="en-US" altLang="zh-TW" dirty="0">
                <a:solidFill>
                  <a:srgbClr val="0070C0"/>
                </a:solidFill>
              </a:rPr>
              <a:t>Off-chain virtual machine (VM)</a:t>
            </a:r>
            <a:r>
              <a:rPr lang="en-US" altLang="zh-TW" dirty="0"/>
              <a:t>.</a:t>
            </a:r>
          </a:p>
          <a:p>
            <a:pPr lvl="1" algn="just">
              <a:lnSpc>
                <a:spcPct val="95000"/>
              </a:lnSpc>
              <a:spcBef>
                <a:spcPts val="600"/>
              </a:spcBef>
            </a:pPr>
            <a:r>
              <a:rPr lang="en-US" altLang="zh-TW" dirty="0"/>
              <a:t>Users submit transactions to “operators” (also known as “validators” or “aggregators”), which are nodes responsible for processing transactions on the optimistic rollup. The operator aggregates transactions, compresses the underlying data, and publishes the block on Ethereum as </a:t>
            </a:r>
            <a:r>
              <a:rPr lang="en-US" altLang="zh-TW" dirty="0" err="1">
                <a:solidFill>
                  <a:srgbClr val="0000FF"/>
                </a:solidFill>
              </a:rPr>
              <a:t>calldata</a:t>
            </a:r>
            <a:r>
              <a:rPr lang="en-US" altLang="zh-TW" dirty="0"/>
              <a:t>. </a:t>
            </a:r>
          </a:p>
          <a:p>
            <a:pPr algn="just">
              <a:lnSpc>
                <a:spcPct val="95000"/>
              </a:lnSpc>
              <a:spcBef>
                <a:spcPts val="1200"/>
              </a:spcBef>
            </a:pPr>
            <a:r>
              <a:rPr lang="en-US" altLang="zh-TW" dirty="0"/>
              <a:t>L1/L2 interoperability</a:t>
            </a:r>
          </a:p>
          <a:p>
            <a:pPr lvl="1" algn="just">
              <a:lnSpc>
                <a:spcPct val="95000"/>
              </a:lnSpc>
              <a:spcBef>
                <a:spcPts val="600"/>
              </a:spcBef>
            </a:pPr>
            <a:r>
              <a:rPr lang="en-US" altLang="zh-TW" dirty="0"/>
              <a:t>To use an optimistic rollup, users deposit ETH, ERC-20 tokens, and other accepted assets in the </a:t>
            </a:r>
            <a:r>
              <a:rPr lang="en-US" altLang="zh-TW" dirty="0">
                <a:solidFill>
                  <a:srgbClr val="FF0000"/>
                </a:solidFill>
              </a:rPr>
              <a:t>rollup’s bridge contract on L1</a:t>
            </a:r>
            <a:r>
              <a:rPr lang="en-US" altLang="zh-TW" dirty="0"/>
              <a:t>. The bridge contract will relay the transaction to L2, where an equivalent amount of assets is minted and sent to the user’s chosen address on the optimistic rollup.</a:t>
            </a:r>
            <a:endParaRPr lang="zh-TW" altLang="en-US" dirty="0"/>
          </a:p>
        </p:txBody>
      </p:sp>
      <p:sp>
        <p:nvSpPr>
          <p:cNvPr id="4" name="投影片編號版面配置區 3">
            <a:extLst>
              <a:ext uri="{FF2B5EF4-FFF2-40B4-BE49-F238E27FC236}">
                <a16:creationId xmlns:a16="http://schemas.microsoft.com/office/drawing/2014/main" id="{1EA35C3E-D38F-4D05-A1C3-026CECCA1E58}"/>
              </a:ext>
            </a:extLst>
          </p:cNvPr>
          <p:cNvSpPr>
            <a:spLocks noGrp="1"/>
          </p:cNvSpPr>
          <p:nvPr>
            <p:ph type="sldNum" sz="quarter" idx="12"/>
          </p:nvPr>
        </p:nvSpPr>
        <p:spPr/>
        <p:txBody>
          <a:bodyPr/>
          <a:lstStyle/>
          <a:p>
            <a:fld id="{8C04AE96-B1B9-4ED2-B3ED-30B2680CEC7B}" type="slidenum">
              <a:rPr lang="zh-TW" altLang="en-US" smtClean="0"/>
              <a:pPr/>
              <a:t>38</a:t>
            </a:fld>
            <a:endParaRPr lang="zh-TW" altLang="en-US"/>
          </a:p>
        </p:txBody>
      </p:sp>
    </p:spTree>
    <p:extLst>
      <p:ext uri="{BB962C8B-B14F-4D97-AF65-F5344CB8AC3E}">
        <p14:creationId xmlns:p14="http://schemas.microsoft.com/office/powerpoint/2010/main" val="3446625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F0CE-D1D7-46E6-AD99-1458D00CDFC9}"/>
              </a:ext>
            </a:extLst>
          </p:cNvPr>
          <p:cNvSpPr>
            <a:spLocks noGrp="1"/>
          </p:cNvSpPr>
          <p:nvPr>
            <p:ph type="title"/>
          </p:nvPr>
        </p:nvSpPr>
        <p:spPr/>
        <p:txBody>
          <a:bodyPr>
            <a:normAutofit/>
          </a:bodyPr>
          <a:lstStyle/>
          <a:p>
            <a:r>
              <a:rPr lang="en-US" altLang="zh-TW" dirty="0"/>
              <a:t>Ref. Optimistic rollups (4/4)</a:t>
            </a:r>
            <a:endParaRPr lang="zh-TW" altLang="en-US" dirty="0"/>
          </a:p>
        </p:txBody>
      </p:sp>
      <p:sp>
        <p:nvSpPr>
          <p:cNvPr id="3" name="內容版面配置區 2">
            <a:extLst>
              <a:ext uri="{FF2B5EF4-FFF2-40B4-BE49-F238E27FC236}">
                <a16:creationId xmlns:a16="http://schemas.microsoft.com/office/drawing/2014/main" id="{130245FB-5568-4BAB-932B-09F9CC4838EA}"/>
              </a:ext>
            </a:extLst>
          </p:cNvPr>
          <p:cNvSpPr>
            <a:spLocks noGrp="1"/>
          </p:cNvSpPr>
          <p:nvPr>
            <p:ph idx="1"/>
          </p:nvPr>
        </p:nvSpPr>
        <p:spPr>
          <a:xfrm>
            <a:off x="838200" y="1488332"/>
            <a:ext cx="10515600" cy="4868018"/>
          </a:xfrm>
        </p:spPr>
        <p:txBody>
          <a:bodyPr>
            <a:normAutofit/>
          </a:bodyPr>
          <a:lstStyle/>
          <a:p>
            <a:pPr lvl="1" algn="just">
              <a:lnSpc>
                <a:spcPct val="95000"/>
              </a:lnSpc>
              <a:spcBef>
                <a:spcPts val="600"/>
              </a:spcBef>
            </a:pPr>
            <a:r>
              <a:rPr lang="en-US" altLang="zh-TW" dirty="0"/>
              <a:t>Withdrawing from an optimistic rollup to Ethereum is more difficult owing to the fraud proving scheme. If a user initiates an L2 -&gt; L1 transaction to withdraw funds escrowed on L1, they must wait until the challenge period—lasting roughly seven days—elapses.</a:t>
            </a:r>
          </a:p>
          <a:p>
            <a:pPr lvl="1" algn="just">
              <a:lnSpc>
                <a:spcPct val="95000"/>
              </a:lnSpc>
              <a:spcBef>
                <a:spcPts val="600"/>
              </a:spcBef>
            </a:pPr>
            <a:r>
              <a:rPr lang="en-US" altLang="zh-TW" dirty="0"/>
              <a:t>To avoid waiting a week before withdrawing funds to Ethereum, optimistic rollup users can employ a liquidity provider (LP). A liquidity provider assumes ownership of a pending L2 withdrawal and pays the user on L1 (in exchange for a fee).</a:t>
            </a:r>
          </a:p>
          <a:p>
            <a:pPr algn="just">
              <a:lnSpc>
                <a:spcPct val="95000"/>
              </a:lnSpc>
              <a:spcBef>
                <a:spcPts val="1200"/>
              </a:spcBef>
            </a:pPr>
            <a:r>
              <a:rPr lang="en-US" altLang="zh-TW" dirty="0"/>
              <a:t>Ethereum Virtual Machine (EVM) compatibility</a:t>
            </a:r>
          </a:p>
          <a:p>
            <a:pPr lvl="1" algn="just">
              <a:lnSpc>
                <a:spcPct val="95000"/>
              </a:lnSpc>
              <a:spcBef>
                <a:spcPts val="600"/>
              </a:spcBef>
            </a:pPr>
            <a:r>
              <a:rPr lang="en-US" altLang="zh-TW" dirty="0"/>
              <a:t>The advantage of optimistic rollups is their compatibility with the EVM. Developers can migrate existing smart contracts on Ethereum to optimistic rollup chains without having to modify codebases extensively.</a:t>
            </a:r>
          </a:p>
        </p:txBody>
      </p:sp>
      <p:sp>
        <p:nvSpPr>
          <p:cNvPr id="4" name="投影片編號版面配置區 3">
            <a:extLst>
              <a:ext uri="{FF2B5EF4-FFF2-40B4-BE49-F238E27FC236}">
                <a16:creationId xmlns:a16="http://schemas.microsoft.com/office/drawing/2014/main" id="{1EA35C3E-D38F-4D05-A1C3-026CECCA1E58}"/>
              </a:ext>
            </a:extLst>
          </p:cNvPr>
          <p:cNvSpPr>
            <a:spLocks noGrp="1"/>
          </p:cNvSpPr>
          <p:nvPr>
            <p:ph type="sldNum" sz="quarter" idx="12"/>
          </p:nvPr>
        </p:nvSpPr>
        <p:spPr/>
        <p:txBody>
          <a:bodyPr/>
          <a:lstStyle/>
          <a:p>
            <a:fld id="{8C04AE96-B1B9-4ED2-B3ED-30B2680CEC7B}" type="slidenum">
              <a:rPr lang="zh-TW" altLang="en-US" smtClean="0"/>
              <a:pPr/>
              <a:t>39</a:t>
            </a:fld>
            <a:endParaRPr lang="zh-TW" altLang="en-US"/>
          </a:p>
        </p:txBody>
      </p:sp>
    </p:spTree>
    <p:extLst>
      <p:ext uri="{BB962C8B-B14F-4D97-AF65-F5344CB8AC3E}">
        <p14:creationId xmlns:p14="http://schemas.microsoft.com/office/powerpoint/2010/main" val="399506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904656-09FC-4989-9A4B-2ED6586DFDB0}"/>
              </a:ext>
            </a:extLst>
          </p:cNvPr>
          <p:cNvSpPr>
            <a:spLocks noGrp="1"/>
          </p:cNvSpPr>
          <p:nvPr>
            <p:ph type="title"/>
          </p:nvPr>
        </p:nvSpPr>
        <p:spPr>
          <a:xfrm>
            <a:off x="838200" y="365125"/>
            <a:ext cx="10515600" cy="1016203"/>
          </a:xfrm>
        </p:spPr>
        <p:txBody>
          <a:bodyPr/>
          <a:lstStyle/>
          <a:p>
            <a:r>
              <a:rPr lang="en-US" altLang="zh-TW" dirty="0"/>
              <a:t>The Roadmap (Plan) to </a:t>
            </a:r>
            <a:r>
              <a:rPr lang="en-US" altLang="zh-TW" dirty="0">
                <a:solidFill>
                  <a:srgbClr val="0070C0"/>
                </a:solidFill>
              </a:rPr>
              <a:t>Serenity</a:t>
            </a:r>
            <a:endParaRPr lang="zh-TW" altLang="en-US" dirty="0"/>
          </a:p>
        </p:txBody>
      </p:sp>
      <p:sp>
        <p:nvSpPr>
          <p:cNvPr id="4" name="投影片編號版面配置區 3">
            <a:extLst>
              <a:ext uri="{FF2B5EF4-FFF2-40B4-BE49-F238E27FC236}">
                <a16:creationId xmlns:a16="http://schemas.microsoft.com/office/drawing/2014/main" id="{3AD1FAAD-54E2-4930-82C5-C7A87C61E7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04AE96-B1B9-4ED2-B3ED-30B2680CEC7B}" type="slidenum">
              <a:rPr kumimoji="0" lang="zh-TW" altLang="en-US" sz="18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8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pic>
        <p:nvPicPr>
          <p:cNvPr id="7" name="內容版面配置區 6">
            <a:extLst>
              <a:ext uri="{FF2B5EF4-FFF2-40B4-BE49-F238E27FC236}">
                <a16:creationId xmlns:a16="http://schemas.microsoft.com/office/drawing/2014/main" id="{D511CC6B-5113-4E0F-AB45-8F9E57691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4333" y="1437842"/>
            <a:ext cx="8743334" cy="4918508"/>
          </a:xfrm>
        </p:spPr>
      </p:pic>
      <p:sp>
        <p:nvSpPr>
          <p:cNvPr id="8" name="矩形: 圓角 7">
            <a:extLst>
              <a:ext uri="{FF2B5EF4-FFF2-40B4-BE49-F238E27FC236}">
                <a16:creationId xmlns:a16="http://schemas.microsoft.com/office/drawing/2014/main" id="{F5F99507-0F05-4542-9A99-E19CDE7D781F}"/>
              </a:ext>
            </a:extLst>
          </p:cNvPr>
          <p:cNvSpPr/>
          <p:nvPr/>
        </p:nvSpPr>
        <p:spPr>
          <a:xfrm>
            <a:off x="3580598" y="2704698"/>
            <a:ext cx="1482290" cy="2715459"/>
          </a:xfrm>
          <a:prstGeom prst="roundRect">
            <a:avLst/>
          </a:prstGeom>
          <a:noFill/>
          <a:ln w="190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手繪多邊形: 圖案 9">
            <a:extLst>
              <a:ext uri="{FF2B5EF4-FFF2-40B4-BE49-F238E27FC236}">
                <a16:creationId xmlns:a16="http://schemas.microsoft.com/office/drawing/2014/main" id="{9B23FD99-6DAE-4469-AE6F-8BDF06C5A4E6}"/>
              </a:ext>
            </a:extLst>
          </p:cNvPr>
          <p:cNvSpPr/>
          <p:nvPr/>
        </p:nvSpPr>
        <p:spPr>
          <a:xfrm>
            <a:off x="4312118" y="1771047"/>
            <a:ext cx="4263992" cy="933651"/>
          </a:xfrm>
          <a:custGeom>
            <a:avLst/>
            <a:gdLst>
              <a:gd name="connsiteX0" fmla="*/ 0 w 3108960"/>
              <a:gd name="connsiteY0" fmla="*/ 423512 h 423512"/>
              <a:gd name="connsiteX1" fmla="*/ 0 w 3108960"/>
              <a:gd name="connsiteY1" fmla="*/ 0 h 423512"/>
              <a:gd name="connsiteX2" fmla="*/ 3108960 w 3108960"/>
              <a:gd name="connsiteY2" fmla="*/ 0 h 423512"/>
              <a:gd name="connsiteX0" fmla="*/ 0 w 3783707"/>
              <a:gd name="connsiteY0" fmla="*/ 933651 h 933651"/>
              <a:gd name="connsiteX1" fmla="*/ 0 w 3783707"/>
              <a:gd name="connsiteY1" fmla="*/ 510139 h 933651"/>
              <a:gd name="connsiteX2" fmla="*/ 3783707 w 3783707"/>
              <a:gd name="connsiteY2" fmla="*/ 0 h 933651"/>
              <a:gd name="connsiteX0" fmla="*/ 0 w 3783707"/>
              <a:gd name="connsiteY0" fmla="*/ 933651 h 933651"/>
              <a:gd name="connsiteX1" fmla="*/ 0 w 3783707"/>
              <a:gd name="connsiteY1" fmla="*/ 510139 h 933651"/>
              <a:gd name="connsiteX2" fmla="*/ 2246309 w 3783707"/>
              <a:gd name="connsiteY2" fmla="*/ 452389 h 933651"/>
              <a:gd name="connsiteX3" fmla="*/ 3783707 w 3783707"/>
              <a:gd name="connsiteY3" fmla="*/ 0 h 933651"/>
              <a:gd name="connsiteX0" fmla="*/ 0 w 3783707"/>
              <a:gd name="connsiteY0" fmla="*/ 933651 h 933651"/>
              <a:gd name="connsiteX1" fmla="*/ 153739 w 3783707"/>
              <a:gd name="connsiteY1" fmla="*/ 616017 h 933651"/>
              <a:gd name="connsiteX2" fmla="*/ 2246309 w 3783707"/>
              <a:gd name="connsiteY2" fmla="*/ 452389 h 933651"/>
              <a:gd name="connsiteX3" fmla="*/ 3783707 w 3783707"/>
              <a:gd name="connsiteY3" fmla="*/ 0 h 933651"/>
              <a:gd name="connsiteX0" fmla="*/ 0 w 3783707"/>
              <a:gd name="connsiteY0" fmla="*/ 933651 h 933651"/>
              <a:gd name="connsiteX1" fmla="*/ 512465 w 3783707"/>
              <a:gd name="connsiteY1" fmla="*/ 596767 h 933651"/>
              <a:gd name="connsiteX2" fmla="*/ 2246309 w 3783707"/>
              <a:gd name="connsiteY2" fmla="*/ 452389 h 933651"/>
              <a:gd name="connsiteX3" fmla="*/ 3783707 w 3783707"/>
              <a:gd name="connsiteY3" fmla="*/ 0 h 933651"/>
              <a:gd name="connsiteX0" fmla="*/ 0 w 3783707"/>
              <a:gd name="connsiteY0" fmla="*/ 933651 h 933651"/>
              <a:gd name="connsiteX1" fmla="*/ 512465 w 3783707"/>
              <a:gd name="connsiteY1" fmla="*/ 596767 h 933651"/>
              <a:gd name="connsiteX2" fmla="*/ 2246309 w 3783707"/>
              <a:gd name="connsiteY2" fmla="*/ 452389 h 933651"/>
              <a:gd name="connsiteX3" fmla="*/ 3783707 w 3783707"/>
              <a:gd name="connsiteY3" fmla="*/ 0 h 933651"/>
              <a:gd name="connsiteX0" fmla="*/ 0 w 3783707"/>
              <a:gd name="connsiteY0" fmla="*/ 933651 h 933651"/>
              <a:gd name="connsiteX1" fmla="*/ 512465 w 3783707"/>
              <a:gd name="connsiteY1" fmla="*/ 596767 h 933651"/>
              <a:gd name="connsiteX2" fmla="*/ 2246309 w 3783707"/>
              <a:gd name="connsiteY2" fmla="*/ 452389 h 933651"/>
              <a:gd name="connsiteX3" fmla="*/ 3783707 w 3783707"/>
              <a:gd name="connsiteY3" fmla="*/ 0 h 933651"/>
            </a:gdLst>
            <a:ahLst/>
            <a:cxnLst>
              <a:cxn ang="0">
                <a:pos x="connsiteX0" y="connsiteY0"/>
              </a:cxn>
              <a:cxn ang="0">
                <a:pos x="connsiteX1" y="connsiteY1"/>
              </a:cxn>
              <a:cxn ang="0">
                <a:pos x="connsiteX2" y="connsiteY2"/>
              </a:cxn>
              <a:cxn ang="0">
                <a:pos x="connsiteX3" y="connsiteY3"/>
              </a:cxn>
            </a:cxnLst>
            <a:rect l="l" t="t" r="r" b="b"/>
            <a:pathLst>
              <a:path w="3783707" h="933651">
                <a:moveTo>
                  <a:pt x="0" y="933651"/>
                </a:moveTo>
                <a:cubicBezTo>
                  <a:pt x="170822" y="821356"/>
                  <a:pt x="222067" y="680186"/>
                  <a:pt x="512465" y="596767"/>
                </a:cubicBezTo>
                <a:cubicBezTo>
                  <a:pt x="909627" y="548641"/>
                  <a:pt x="1615691" y="537412"/>
                  <a:pt x="2246309" y="452389"/>
                </a:cubicBezTo>
                <a:cubicBezTo>
                  <a:pt x="2876927" y="367366"/>
                  <a:pt x="3524627" y="30480"/>
                  <a:pt x="3783707" y="0"/>
                </a:cubicBezTo>
              </a:path>
            </a:pathLst>
          </a:custGeom>
          <a:noFill/>
          <a:ln w="1905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CE833BA5-280E-4C76-99F6-FB21068BF074}"/>
              </a:ext>
            </a:extLst>
          </p:cNvPr>
          <p:cNvSpPr txBox="1"/>
          <p:nvPr/>
        </p:nvSpPr>
        <p:spPr>
          <a:xfrm>
            <a:off x="5506296" y="3429000"/>
            <a:ext cx="1119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2022.9.15</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88725447-12FE-4A05-AE44-B7B63B2CD600}"/>
              </a:ext>
            </a:extLst>
          </p:cNvPr>
          <p:cNvSpPr/>
          <p:nvPr/>
        </p:nvSpPr>
        <p:spPr>
          <a:xfrm>
            <a:off x="5428647" y="3787542"/>
            <a:ext cx="1299411" cy="1390850"/>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56105131-33C4-4A09-ACF1-C429336AD76A}"/>
              </a:ext>
            </a:extLst>
          </p:cNvPr>
          <p:cNvSpPr txBox="1"/>
          <p:nvPr/>
        </p:nvSpPr>
        <p:spPr>
          <a:xfrm>
            <a:off x="6473700" y="3395668"/>
            <a:ext cx="4267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20372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7170905-DDAE-418D-8B32-E82C8AF5CE75}"/>
              </a:ext>
            </a:extLst>
          </p:cNvPr>
          <p:cNvPicPr>
            <a:picLocks noChangeAspect="1"/>
          </p:cNvPicPr>
          <p:nvPr/>
        </p:nvPicPr>
        <p:blipFill>
          <a:blip r:embed="rId3"/>
          <a:stretch>
            <a:fillRect/>
          </a:stretch>
        </p:blipFill>
        <p:spPr>
          <a:xfrm>
            <a:off x="1112057" y="1265208"/>
            <a:ext cx="4394987" cy="5111690"/>
          </a:xfrm>
          <a:prstGeom prst="rect">
            <a:avLst/>
          </a:prstGeom>
        </p:spPr>
      </p:pic>
      <p:sp>
        <p:nvSpPr>
          <p:cNvPr id="2" name="標題 1">
            <a:extLst>
              <a:ext uri="{FF2B5EF4-FFF2-40B4-BE49-F238E27FC236}">
                <a16:creationId xmlns:a16="http://schemas.microsoft.com/office/drawing/2014/main" id="{EE267965-3426-4BCC-8698-44135F128B00}"/>
              </a:ext>
            </a:extLst>
          </p:cNvPr>
          <p:cNvSpPr>
            <a:spLocks noGrp="1"/>
          </p:cNvSpPr>
          <p:nvPr>
            <p:ph type="title"/>
          </p:nvPr>
        </p:nvSpPr>
        <p:spPr>
          <a:xfrm>
            <a:off x="838200" y="365125"/>
            <a:ext cx="10515600" cy="732155"/>
          </a:xfrm>
        </p:spPr>
        <p:txBody>
          <a:bodyPr>
            <a:normAutofit/>
          </a:bodyPr>
          <a:lstStyle/>
          <a:p>
            <a:r>
              <a:rPr lang="en-US" altLang="zh-TW" sz="4000" dirty="0"/>
              <a:t>Ref. Rollups</a:t>
            </a:r>
            <a:endParaRPr lang="zh-TW" altLang="en-US" sz="4000" dirty="0"/>
          </a:p>
        </p:txBody>
      </p:sp>
      <p:sp>
        <p:nvSpPr>
          <p:cNvPr id="4" name="投影片編號版面配置區 3">
            <a:extLst>
              <a:ext uri="{FF2B5EF4-FFF2-40B4-BE49-F238E27FC236}">
                <a16:creationId xmlns:a16="http://schemas.microsoft.com/office/drawing/2014/main" id="{E027F7C8-C42E-4E61-907D-26B63DF51F36}"/>
              </a:ext>
            </a:extLst>
          </p:cNvPr>
          <p:cNvSpPr>
            <a:spLocks noGrp="1"/>
          </p:cNvSpPr>
          <p:nvPr>
            <p:ph type="sldNum" sz="quarter" idx="12"/>
          </p:nvPr>
        </p:nvSpPr>
        <p:spPr/>
        <p:txBody>
          <a:bodyPr/>
          <a:lstStyle/>
          <a:p>
            <a:fld id="{8C04AE96-B1B9-4ED2-B3ED-30B2680CEC7B}" type="slidenum">
              <a:rPr lang="zh-TW" altLang="en-US" smtClean="0"/>
              <a:pPr/>
              <a:t>40</a:t>
            </a:fld>
            <a:endParaRPr lang="zh-TW" altLang="en-US"/>
          </a:p>
        </p:txBody>
      </p:sp>
      <p:pic>
        <p:nvPicPr>
          <p:cNvPr id="8" name="圖片 7">
            <a:extLst>
              <a:ext uri="{FF2B5EF4-FFF2-40B4-BE49-F238E27FC236}">
                <a16:creationId xmlns:a16="http://schemas.microsoft.com/office/drawing/2014/main" id="{478A98F7-E98D-4D6D-A9DB-73F85DD884B2}"/>
              </a:ext>
            </a:extLst>
          </p:cNvPr>
          <p:cNvPicPr>
            <a:picLocks noChangeAspect="1"/>
          </p:cNvPicPr>
          <p:nvPr/>
        </p:nvPicPr>
        <p:blipFill>
          <a:blip r:embed="rId4"/>
          <a:stretch>
            <a:fillRect/>
          </a:stretch>
        </p:blipFill>
        <p:spPr>
          <a:xfrm>
            <a:off x="6539019" y="1097280"/>
            <a:ext cx="4165031" cy="2446407"/>
          </a:xfrm>
          <a:prstGeom prst="rect">
            <a:avLst/>
          </a:prstGeom>
        </p:spPr>
      </p:pic>
      <p:pic>
        <p:nvPicPr>
          <p:cNvPr id="9" name="圖片 8">
            <a:extLst>
              <a:ext uri="{FF2B5EF4-FFF2-40B4-BE49-F238E27FC236}">
                <a16:creationId xmlns:a16="http://schemas.microsoft.com/office/drawing/2014/main" id="{FD943F34-51C9-4EE1-9AA1-EC814C8BB5A2}"/>
              </a:ext>
            </a:extLst>
          </p:cNvPr>
          <p:cNvPicPr>
            <a:picLocks noChangeAspect="1"/>
          </p:cNvPicPr>
          <p:nvPr/>
        </p:nvPicPr>
        <p:blipFill>
          <a:blip r:embed="rId5"/>
          <a:stretch>
            <a:fillRect/>
          </a:stretch>
        </p:blipFill>
        <p:spPr>
          <a:xfrm>
            <a:off x="6546493" y="3909943"/>
            <a:ext cx="4157557" cy="2446407"/>
          </a:xfrm>
          <a:prstGeom prst="rect">
            <a:avLst/>
          </a:prstGeom>
        </p:spPr>
      </p:pic>
      <p:sp>
        <p:nvSpPr>
          <p:cNvPr id="10" name="矩形 9">
            <a:extLst>
              <a:ext uri="{FF2B5EF4-FFF2-40B4-BE49-F238E27FC236}">
                <a16:creationId xmlns:a16="http://schemas.microsoft.com/office/drawing/2014/main" id="{37D50581-933F-48D6-9D60-F168903117E5}"/>
              </a:ext>
            </a:extLst>
          </p:cNvPr>
          <p:cNvSpPr/>
          <p:nvPr/>
        </p:nvSpPr>
        <p:spPr>
          <a:xfrm>
            <a:off x="3411021" y="577135"/>
            <a:ext cx="7293029" cy="307777"/>
          </a:xfrm>
          <a:prstGeom prst="rect">
            <a:avLst/>
          </a:prstGeom>
        </p:spPr>
        <p:txBody>
          <a:bodyPr wrap="square">
            <a:spAutoFit/>
          </a:bodyPr>
          <a:lstStyle/>
          <a:p>
            <a:pPr algn="r"/>
            <a:r>
              <a:rPr lang="zh-TW" altLang="en-US" sz="1400" dirty="0">
                <a:hlinkClick r:id="rId6"/>
              </a:rPr>
              <a:t>https://medium.com/token-terminal/a-primer-on-ethereum-l2-scaling-techniques-17ac437891b1</a:t>
            </a:r>
            <a:endParaRPr lang="en-US" altLang="zh-TW" sz="1400" dirty="0"/>
          </a:p>
        </p:txBody>
      </p:sp>
    </p:spTree>
    <p:extLst>
      <p:ext uri="{BB962C8B-B14F-4D97-AF65-F5344CB8AC3E}">
        <p14:creationId xmlns:p14="http://schemas.microsoft.com/office/powerpoint/2010/main" val="2406674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5F0899-E491-4F4E-9F38-5B680AF3888D}"/>
              </a:ext>
            </a:extLst>
          </p:cNvPr>
          <p:cNvSpPr>
            <a:spLocks noGrp="1"/>
          </p:cNvSpPr>
          <p:nvPr>
            <p:ph type="title"/>
          </p:nvPr>
        </p:nvSpPr>
        <p:spPr/>
        <p:txBody>
          <a:bodyPr/>
          <a:lstStyle/>
          <a:p>
            <a:r>
              <a:rPr lang="en-US" altLang="zh-TW" dirty="0"/>
              <a:t>Layer 2 Scaling: </a:t>
            </a:r>
            <a:r>
              <a:rPr lang="en-US" altLang="zh-TW" dirty="0">
                <a:hlinkClick r:id="rId2"/>
              </a:rPr>
              <a:t>State Channels</a:t>
            </a:r>
            <a:r>
              <a:rPr lang="en-US" altLang="zh-TW" dirty="0"/>
              <a:t> (1/2)</a:t>
            </a:r>
            <a:endParaRPr lang="zh-TW" altLang="en-US" dirty="0"/>
          </a:p>
        </p:txBody>
      </p:sp>
      <p:sp>
        <p:nvSpPr>
          <p:cNvPr id="3" name="內容版面配置區 2">
            <a:extLst>
              <a:ext uri="{FF2B5EF4-FFF2-40B4-BE49-F238E27FC236}">
                <a16:creationId xmlns:a16="http://schemas.microsoft.com/office/drawing/2014/main" id="{FAB4F564-8797-4C01-94F7-1F18DD35E6F9}"/>
              </a:ext>
            </a:extLst>
          </p:cNvPr>
          <p:cNvSpPr>
            <a:spLocks noGrp="1"/>
          </p:cNvSpPr>
          <p:nvPr>
            <p:ph idx="1"/>
          </p:nvPr>
        </p:nvSpPr>
        <p:spPr>
          <a:xfrm>
            <a:off x="838200" y="1488332"/>
            <a:ext cx="10515600" cy="4868018"/>
          </a:xfrm>
        </p:spPr>
        <p:txBody>
          <a:bodyPr>
            <a:normAutofit lnSpcReduction="10000"/>
          </a:bodyPr>
          <a:lstStyle/>
          <a:p>
            <a:pPr algn="just">
              <a:lnSpc>
                <a:spcPct val="100000"/>
              </a:lnSpc>
              <a:spcBef>
                <a:spcPts val="600"/>
              </a:spcBef>
            </a:pPr>
            <a:r>
              <a:rPr lang="en-US" altLang="zh-TW" dirty="0"/>
              <a:t>State channels allow participants to securely transact off-chain while keeping interaction with Ethereum </a:t>
            </a:r>
            <a:r>
              <a:rPr lang="en-US" altLang="zh-TW" dirty="0" err="1"/>
              <a:t>Mainnet</a:t>
            </a:r>
            <a:r>
              <a:rPr lang="en-US" altLang="zh-TW" dirty="0"/>
              <a:t> at a minimum. </a:t>
            </a:r>
          </a:p>
          <a:p>
            <a:pPr lvl="1" algn="just">
              <a:lnSpc>
                <a:spcPct val="100000"/>
              </a:lnSpc>
              <a:spcBef>
                <a:spcPts val="600"/>
              </a:spcBef>
            </a:pPr>
            <a:r>
              <a:rPr lang="en-US" altLang="zh-TW" dirty="0"/>
              <a:t>Channel peers can conduct an arbitrary number of off-chain transactions while </a:t>
            </a:r>
            <a:r>
              <a:rPr lang="en-US" altLang="zh-TW" dirty="0">
                <a:solidFill>
                  <a:srgbClr val="0070C0"/>
                </a:solidFill>
              </a:rPr>
              <a:t>only submitting two on-chain transactions</a:t>
            </a:r>
            <a:r>
              <a:rPr lang="en-US" altLang="zh-TW" dirty="0"/>
              <a:t> to open and close the channel. P2P channels are particularly useful for predefined participants to transact with high frequency without incurring visible overhead.</a:t>
            </a:r>
          </a:p>
          <a:p>
            <a:pPr lvl="1" algn="just">
              <a:lnSpc>
                <a:spcPct val="100000"/>
              </a:lnSpc>
              <a:spcBef>
                <a:spcPts val="600"/>
              </a:spcBef>
            </a:pPr>
            <a:r>
              <a:rPr lang="en-US" altLang="zh-TW" dirty="0"/>
              <a:t>Each channel is managed by a </a:t>
            </a:r>
            <a:r>
              <a:rPr lang="en-US" altLang="zh-TW" dirty="0" err="1"/>
              <a:t>multisig</a:t>
            </a:r>
            <a:r>
              <a:rPr lang="en-US" altLang="zh-TW" dirty="0"/>
              <a:t> smart contract running on Ethereum. To open a channel, participants deploy the channel contract on-chain and deposit funds into it. Both parties collectively sign a state update to initialize the channel's state, after which they can transact quickly and freely off-chain.</a:t>
            </a:r>
          </a:p>
          <a:p>
            <a:pPr lvl="1" algn="just">
              <a:lnSpc>
                <a:spcPct val="100000"/>
              </a:lnSpc>
              <a:spcBef>
                <a:spcPts val="600"/>
              </a:spcBef>
            </a:pPr>
            <a:r>
              <a:rPr lang="en-US" altLang="zh-TW" dirty="0"/>
              <a:t>To close the channel, participants submit the last agreed-upon state of the channel on-chain. Afterward, the smart contract distributes the locked funds according to each participant's balance in the channel's final state.</a:t>
            </a:r>
          </a:p>
          <a:p>
            <a:pPr algn="just">
              <a:spcBef>
                <a:spcPts val="600"/>
              </a:spcBef>
            </a:pPr>
            <a:endParaRPr lang="zh-TW" altLang="en-US" dirty="0"/>
          </a:p>
        </p:txBody>
      </p:sp>
      <p:sp>
        <p:nvSpPr>
          <p:cNvPr id="4" name="投影片編號版面配置區 3">
            <a:extLst>
              <a:ext uri="{FF2B5EF4-FFF2-40B4-BE49-F238E27FC236}">
                <a16:creationId xmlns:a16="http://schemas.microsoft.com/office/drawing/2014/main" id="{86B298C7-8822-434D-AFC2-C3E36ECA7E06}"/>
              </a:ext>
            </a:extLst>
          </p:cNvPr>
          <p:cNvSpPr>
            <a:spLocks noGrp="1"/>
          </p:cNvSpPr>
          <p:nvPr>
            <p:ph type="sldNum" sz="quarter" idx="12"/>
          </p:nvPr>
        </p:nvSpPr>
        <p:spPr/>
        <p:txBody>
          <a:bodyPr/>
          <a:lstStyle/>
          <a:p>
            <a:fld id="{8C04AE96-B1B9-4ED2-B3ED-30B2680CEC7B}" type="slidenum">
              <a:rPr lang="zh-TW" altLang="en-US" smtClean="0"/>
              <a:pPr/>
              <a:t>41</a:t>
            </a:fld>
            <a:endParaRPr lang="zh-TW" altLang="en-US"/>
          </a:p>
        </p:txBody>
      </p:sp>
    </p:spTree>
    <p:extLst>
      <p:ext uri="{BB962C8B-B14F-4D97-AF65-F5344CB8AC3E}">
        <p14:creationId xmlns:p14="http://schemas.microsoft.com/office/powerpoint/2010/main" val="179590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5F0899-E491-4F4E-9F38-5B680AF3888D}"/>
              </a:ext>
            </a:extLst>
          </p:cNvPr>
          <p:cNvSpPr>
            <a:spLocks noGrp="1"/>
          </p:cNvSpPr>
          <p:nvPr>
            <p:ph type="title"/>
          </p:nvPr>
        </p:nvSpPr>
        <p:spPr/>
        <p:txBody>
          <a:bodyPr/>
          <a:lstStyle/>
          <a:p>
            <a:r>
              <a:rPr lang="en-US" altLang="zh-TW" dirty="0"/>
              <a:t>Layer 2 Scaling: State Channels (2/2)</a:t>
            </a:r>
            <a:endParaRPr lang="zh-TW" altLang="en-US" dirty="0"/>
          </a:p>
        </p:txBody>
      </p:sp>
      <p:sp>
        <p:nvSpPr>
          <p:cNvPr id="4" name="投影片編號版面配置區 3">
            <a:extLst>
              <a:ext uri="{FF2B5EF4-FFF2-40B4-BE49-F238E27FC236}">
                <a16:creationId xmlns:a16="http://schemas.microsoft.com/office/drawing/2014/main" id="{86B298C7-8822-434D-AFC2-C3E36ECA7E06}"/>
              </a:ext>
            </a:extLst>
          </p:cNvPr>
          <p:cNvSpPr>
            <a:spLocks noGrp="1"/>
          </p:cNvSpPr>
          <p:nvPr>
            <p:ph type="sldNum" sz="quarter" idx="12"/>
          </p:nvPr>
        </p:nvSpPr>
        <p:spPr/>
        <p:txBody>
          <a:bodyPr/>
          <a:lstStyle/>
          <a:p>
            <a:fld id="{8C04AE96-B1B9-4ED2-B3ED-30B2680CEC7B}" type="slidenum">
              <a:rPr lang="zh-TW" altLang="en-US" smtClean="0"/>
              <a:pPr/>
              <a:t>42</a:t>
            </a:fld>
            <a:endParaRPr lang="zh-TW" altLang="en-US"/>
          </a:p>
        </p:txBody>
      </p:sp>
      <p:pic>
        <p:nvPicPr>
          <p:cNvPr id="9" name="內容版面配置區 4">
            <a:extLst>
              <a:ext uri="{FF2B5EF4-FFF2-40B4-BE49-F238E27FC236}">
                <a16:creationId xmlns:a16="http://schemas.microsoft.com/office/drawing/2014/main" id="{A1C7C76E-79E8-421E-8627-1161DBF42733}"/>
              </a:ext>
            </a:extLst>
          </p:cNvPr>
          <p:cNvPicPr>
            <a:picLocks noGrp="1" noChangeAspect="1"/>
          </p:cNvPicPr>
          <p:nvPr>
            <p:ph idx="1"/>
          </p:nvPr>
        </p:nvPicPr>
        <p:blipFill>
          <a:blip r:embed="rId2"/>
          <a:stretch>
            <a:fillRect/>
          </a:stretch>
        </p:blipFill>
        <p:spPr>
          <a:xfrm>
            <a:off x="3030891" y="1381327"/>
            <a:ext cx="6130218" cy="5024769"/>
          </a:xfrm>
          <a:prstGeom prst="rect">
            <a:avLst/>
          </a:prstGeom>
        </p:spPr>
      </p:pic>
      <p:sp>
        <p:nvSpPr>
          <p:cNvPr id="6" name="矩形 5">
            <a:extLst>
              <a:ext uri="{FF2B5EF4-FFF2-40B4-BE49-F238E27FC236}">
                <a16:creationId xmlns:a16="http://schemas.microsoft.com/office/drawing/2014/main" id="{AE17164C-3815-41C9-804D-33B4688B1F48}"/>
              </a:ext>
            </a:extLst>
          </p:cNvPr>
          <p:cNvSpPr/>
          <p:nvPr/>
        </p:nvSpPr>
        <p:spPr>
          <a:xfrm>
            <a:off x="8275232" y="1606270"/>
            <a:ext cx="2995518" cy="923330"/>
          </a:xfrm>
          <a:prstGeom prst="rect">
            <a:avLst/>
          </a:prstGeom>
        </p:spPr>
        <p:txBody>
          <a:bodyPr wrap="square">
            <a:spAutoFit/>
          </a:bodyPr>
          <a:lstStyle/>
          <a:p>
            <a:r>
              <a:rPr lang="zh-TW" altLang="en-US" dirty="0">
                <a:cs typeface="Times New Roman" panose="02020603050405020304" pitchFamily="18" charset="0"/>
                <a:hlinkClick r:id="rId3"/>
              </a:rPr>
              <a:t>https://www.preethikasireddy.com/post/a-normies-guide-to-rollups</a:t>
            </a:r>
            <a:endParaRPr lang="zh-TW" altLang="en-US" dirty="0">
              <a:cs typeface="Times New Roman" panose="02020603050405020304" pitchFamily="18" charset="0"/>
            </a:endParaRPr>
          </a:p>
        </p:txBody>
      </p:sp>
    </p:spTree>
    <p:extLst>
      <p:ext uri="{BB962C8B-B14F-4D97-AF65-F5344CB8AC3E}">
        <p14:creationId xmlns:p14="http://schemas.microsoft.com/office/powerpoint/2010/main" val="2801288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9807E6-3AFA-4AFB-AB5C-D8E83F6EAEB9}"/>
              </a:ext>
            </a:extLst>
          </p:cNvPr>
          <p:cNvSpPr>
            <a:spLocks noGrp="1"/>
          </p:cNvSpPr>
          <p:nvPr>
            <p:ph type="title"/>
          </p:nvPr>
        </p:nvSpPr>
        <p:spPr/>
        <p:txBody>
          <a:bodyPr/>
          <a:lstStyle/>
          <a:p>
            <a:r>
              <a:rPr lang="en-US" altLang="zh-TW" dirty="0">
                <a:hlinkClick r:id="rId2"/>
              </a:rPr>
              <a:t>Sidechains</a:t>
            </a:r>
            <a:r>
              <a:rPr lang="en-US" altLang="zh-TW" dirty="0"/>
              <a:t> (1/2)</a:t>
            </a:r>
            <a:endParaRPr lang="zh-TW" altLang="en-US" dirty="0"/>
          </a:p>
        </p:txBody>
      </p:sp>
      <p:sp>
        <p:nvSpPr>
          <p:cNvPr id="3" name="內容版面配置區 2">
            <a:extLst>
              <a:ext uri="{FF2B5EF4-FFF2-40B4-BE49-F238E27FC236}">
                <a16:creationId xmlns:a16="http://schemas.microsoft.com/office/drawing/2014/main" id="{25D57935-C0B7-49A6-90FE-A857A2E8787E}"/>
              </a:ext>
            </a:extLst>
          </p:cNvPr>
          <p:cNvSpPr>
            <a:spLocks noGrp="1"/>
          </p:cNvSpPr>
          <p:nvPr>
            <p:ph idx="1"/>
          </p:nvPr>
        </p:nvSpPr>
        <p:spPr>
          <a:xfrm>
            <a:off x="838199" y="1488332"/>
            <a:ext cx="10617485" cy="4688631"/>
          </a:xfrm>
        </p:spPr>
        <p:txBody>
          <a:bodyPr>
            <a:normAutofit/>
          </a:bodyPr>
          <a:lstStyle/>
          <a:p>
            <a:pPr algn="just">
              <a:lnSpc>
                <a:spcPct val="95000"/>
              </a:lnSpc>
              <a:spcBef>
                <a:spcPts val="1200"/>
              </a:spcBef>
            </a:pPr>
            <a:r>
              <a:rPr lang="en-US" altLang="zh-TW" sz="2700" dirty="0"/>
              <a:t>A sidechain is a separate blockchain that runs independent of Ethereum and is connected to Ethereum </a:t>
            </a:r>
            <a:r>
              <a:rPr lang="en-US" altLang="zh-TW" sz="2700" dirty="0" err="1"/>
              <a:t>Mainnet</a:t>
            </a:r>
            <a:r>
              <a:rPr lang="en-US" altLang="zh-TW" sz="2700" dirty="0"/>
              <a:t> by a </a:t>
            </a:r>
            <a:r>
              <a:rPr lang="en-US" altLang="zh-TW" sz="2700" dirty="0">
                <a:solidFill>
                  <a:srgbClr val="0000FF"/>
                </a:solidFill>
              </a:rPr>
              <a:t>two-way bridge</a:t>
            </a:r>
            <a:r>
              <a:rPr lang="en-US" altLang="zh-TW" sz="2700" dirty="0"/>
              <a:t>. </a:t>
            </a:r>
          </a:p>
          <a:p>
            <a:pPr algn="just">
              <a:lnSpc>
                <a:spcPct val="95000"/>
              </a:lnSpc>
              <a:spcBef>
                <a:spcPts val="1200"/>
              </a:spcBef>
            </a:pPr>
            <a:r>
              <a:rPr lang="en-US" altLang="zh-TW" sz="2700" dirty="0"/>
              <a:t>Sidechains can have separate block parameters and consensus algorithms, which are often designed for efficient processing of transactions.</a:t>
            </a:r>
          </a:p>
          <a:p>
            <a:pPr algn="just">
              <a:lnSpc>
                <a:spcPct val="95000"/>
              </a:lnSpc>
              <a:spcBef>
                <a:spcPts val="1200"/>
              </a:spcBef>
            </a:pPr>
            <a:r>
              <a:rPr lang="en-US" altLang="zh-TW" sz="2700" dirty="0"/>
              <a:t>Using a sidechain involves trade-offs, though, as </a:t>
            </a:r>
            <a:r>
              <a:rPr lang="en-US" altLang="zh-TW" sz="2700" dirty="0">
                <a:solidFill>
                  <a:srgbClr val="0000FF"/>
                </a:solidFill>
              </a:rPr>
              <a:t>they do not inherit Ethereum's security properties</a:t>
            </a:r>
            <a:r>
              <a:rPr lang="en-US" altLang="zh-TW" sz="2700" dirty="0"/>
              <a:t>. Unlike layer 2 scaling solutions, sidechains do not post state changes and transaction data back to Ethereum </a:t>
            </a:r>
            <a:r>
              <a:rPr lang="en-US" altLang="zh-TW" sz="2700" dirty="0" err="1"/>
              <a:t>Mainnet</a:t>
            </a:r>
            <a:r>
              <a:rPr lang="en-US" altLang="zh-TW" sz="2700" dirty="0"/>
              <a:t>.</a:t>
            </a:r>
          </a:p>
          <a:p>
            <a:pPr algn="just">
              <a:lnSpc>
                <a:spcPct val="95000"/>
              </a:lnSpc>
              <a:spcBef>
                <a:spcPts val="1200"/>
              </a:spcBef>
            </a:pPr>
            <a:r>
              <a:rPr lang="en-US" altLang="zh-TW" sz="2700" dirty="0"/>
              <a:t>Sidechains also </a:t>
            </a:r>
            <a:r>
              <a:rPr lang="en-US" altLang="zh-TW" sz="2700" dirty="0">
                <a:solidFill>
                  <a:srgbClr val="0000FF"/>
                </a:solidFill>
              </a:rPr>
              <a:t>sacrifice some measure of decentralization or security to achieve high throughput</a:t>
            </a:r>
            <a:r>
              <a:rPr lang="en-US" altLang="zh-TW" sz="2700" dirty="0"/>
              <a:t>.</a:t>
            </a:r>
          </a:p>
        </p:txBody>
      </p:sp>
      <p:sp>
        <p:nvSpPr>
          <p:cNvPr id="4" name="投影片編號版面配置區 3">
            <a:extLst>
              <a:ext uri="{FF2B5EF4-FFF2-40B4-BE49-F238E27FC236}">
                <a16:creationId xmlns:a16="http://schemas.microsoft.com/office/drawing/2014/main" id="{0769C378-3836-4977-8707-3E6689E625AF}"/>
              </a:ext>
            </a:extLst>
          </p:cNvPr>
          <p:cNvSpPr>
            <a:spLocks noGrp="1"/>
          </p:cNvSpPr>
          <p:nvPr>
            <p:ph type="sldNum" sz="quarter" idx="12"/>
          </p:nvPr>
        </p:nvSpPr>
        <p:spPr/>
        <p:txBody>
          <a:bodyPr/>
          <a:lstStyle/>
          <a:p>
            <a:fld id="{8C04AE96-B1B9-4ED2-B3ED-30B2680CEC7B}" type="slidenum">
              <a:rPr lang="zh-TW" altLang="en-US" smtClean="0"/>
              <a:pPr/>
              <a:t>43</a:t>
            </a:fld>
            <a:endParaRPr lang="zh-TW" altLang="en-US"/>
          </a:p>
        </p:txBody>
      </p:sp>
    </p:spTree>
    <p:extLst>
      <p:ext uri="{BB962C8B-B14F-4D97-AF65-F5344CB8AC3E}">
        <p14:creationId xmlns:p14="http://schemas.microsoft.com/office/powerpoint/2010/main" val="341759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9807E6-3AFA-4AFB-AB5C-D8E83F6EAEB9}"/>
              </a:ext>
            </a:extLst>
          </p:cNvPr>
          <p:cNvSpPr>
            <a:spLocks noGrp="1"/>
          </p:cNvSpPr>
          <p:nvPr>
            <p:ph type="title"/>
          </p:nvPr>
        </p:nvSpPr>
        <p:spPr/>
        <p:txBody>
          <a:bodyPr/>
          <a:lstStyle/>
          <a:p>
            <a:r>
              <a:rPr lang="en-US" altLang="zh-TW" dirty="0"/>
              <a:t>Sidechains (2/2)</a:t>
            </a:r>
            <a:endParaRPr lang="zh-TW" altLang="en-US" dirty="0"/>
          </a:p>
        </p:txBody>
      </p:sp>
      <p:sp>
        <p:nvSpPr>
          <p:cNvPr id="3" name="內容版面配置區 2">
            <a:extLst>
              <a:ext uri="{FF2B5EF4-FFF2-40B4-BE49-F238E27FC236}">
                <a16:creationId xmlns:a16="http://schemas.microsoft.com/office/drawing/2014/main" id="{25D57935-C0B7-49A6-90FE-A857A2E8787E}"/>
              </a:ext>
            </a:extLst>
          </p:cNvPr>
          <p:cNvSpPr>
            <a:spLocks noGrp="1"/>
          </p:cNvSpPr>
          <p:nvPr>
            <p:ph idx="1"/>
          </p:nvPr>
        </p:nvSpPr>
        <p:spPr/>
        <p:txBody>
          <a:bodyPr>
            <a:normAutofit/>
          </a:bodyPr>
          <a:lstStyle/>
          <a:p>
            <a:pPr algn="just"/>
            <a:r>
              <a:rPr lang="en-US" altLang="zh-TW" dirty="0"/>
              <a:t>Asset movement</a:t>
            </a:r>
          </a:p>
          <a:p>
            <a:pPr lvl="1" algn="just">
              <a:spcBef>
                <a:spcPts val="600"/>
              </a:spcBef>
            </a:pPr>
            <a:r>
              <a:rPr lang="en-US" altLang="zh-TW" dirty="0"/>
              <a:t>In order for a separate blockchain to become a sidechain to Ethereum </a:t>
            </a:r>
            <a:r>
              <a:rPr lang="en-US" altLang="zh-TW" dirty="0" err="1"/>
              <a:t>Mainnet</a:t>
            </a:r>
            <a:r>
              <a:rPr lang="en-US" altLang="zh-TW" dirty="0"/>
              <a:t> it needs the ability to facilitate the transfer of assets from and to Ethereum </a:t>
            </a:r>
            <a:r>
              <a:rPr lang="en-US" altLang="zh-TW" dirty="0" err="1"/>
              <a:t>Mainnet</a:t>
            </a:r>
            <a:r>
              <a:rPr lang="en-US" altLang="zh-TW" dirty="0"/>
              <a:t>. This interoperability with Ethereum is achieved using a blockchain bridge. Bridges use smart contracts deployed on Ethereum </a:t>
            </a:r>
            <a:r>
              <a:rPr lang="en-US" altLang="zh-TW" dirty="0" err="1"/>
              <a:t>Mainnet</a:t>
            </a:r>
            <a:r>
              <a:rPr lang="en-US" altLang="zh-TW" dirty="0"/>
              <a:t> and a sidechain to control the bridging of funds between them.</a:t>
            </a:r>
          </a:p>
          <a:p>
            <a:pPr lvl="1" algn="just">
              <a:spcBef>
                <a:spcPts val="600"/>
              </a:spcBef>
            </a:pPr>
            <a:r>
              <a:rPr lang="en-US" altLang="zh-TW" dirty="0"/>
              <a:t>While bridges help users move funds between Ethereum and the sidechain, the assets are not physically moved across the two chains. Instead, mechanisms that typically involve minting and burning are used for transferring value across chains.</a:t>
            </a:r>
          </a:p>
          <a:p>
            <a:pPr algn="just">
              <a:spcBef>
                <a:spcPts val="1200"/>
              </a:spcBef>
            </a:pPr>
            <a:r>
              <a:rPr lang="en-US" altLang="zh-TW" dirty="0"/>
              <a:t>Multiple projects provide implementations of sidechains:</a:t>
            </a:r>
          </a:p>
          <a:p>
            <a:pPr lvl="1" algn="just">
              <a:spcBef>
                <a:spcPts val="600"/>
              </a:spcBef>
            </a:pPr>
            <a:r>
              <a:rPr lang="en-US" altLang="zh-TW" dirty="0"/>
              <a:t>Polygon </a:t>
            </a:r>
            <a:r>
              <a:rPr lang="en-US" altLang="zh-TW" dirty="0" err="1"/>
              <a:t>PoS</a:t>
            </a:r>
            <a:r>
              <a:rPr lang="en-US" altLang="zh-TW" dirty="0"/>
              <a:t>, </a:t>
            </a:r>
            <a:r>
              <a:rPr lang="en-US" altLang="zh-TW" dirty="0" err="1"/>
              <a:t>Skale</a:t>
            </a:r>
            <a:r>
              <a:rPr lang="en-US" altLang="zh-TW" dirty="0"/>
              <a:t>, Gnosis Chain, Loom Network, Metis Andromeda</a:t>
            </a:r>
            <a:endParaRPr lang="zh-TW" altLang="en-US" dirty="0"/>
          </a:p>
        </p:txBody>
      </p:sp>
      <p:sp>
        <p:nvSpPr>
          <p:cNvPr id="4" name="投影片編號版面配置區 3">
            <a:extLst>
              <a:ext uri="{FF2B5EF4-FFF2-40B4-BE49-F238E27FC236}">
                <a16:creationId xmlns:a16="http://schemas.microsoft.com/office/drawing/2014/main" id="{0769C378-3836-4977-8707-3E6689E625AF}"/>
              </a:ext>
            </a:extLst>
          </p:cNvPr>
          <p:cNvSpPr>
            <a:spLocks noGrp="1"/>
          </p:cNvSpPr>
          <p:nvPr>
            <p:ph type="sldNum" sz="quarter" idx="12"/>
          </p:nvPr>
        </p:nvSpPr>
        <p:spPr/>
        <p:txBody>
          <a:bodyPr/>
          <a:lstStyle/>
          <a:p>
            <a:fld id="{8C04AE96-B1B9-4ED2-B3ED-30B2680CEC7B}" type="slidenum">
              <a:rPr lang="zh-TW" altLang="en-US" smtClean="0"/>
              <a:pPr/>
              <a:t>44</a:t>
            </a:fld>
            <a:endParaRPr lang="zh-TW" altLang="en-US"/>
          </a:p>
        </p:txBody>
      </p:sp>
    </p:spTree>
    <p:extLst>
      <p:ext uri="{BB962C8B-B14F-4D97-AF65-F5344CB8AC3E}">
        <p14:creationId xmlns:p14="http://schemas.microsoft.com/office/powerpoint/2010/main" val="357767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267965-3426-4BCC-8698-44135F128B00}"/>
              </a:ext>
            </a:extLst>
          </p:cNvPr>
          <p:cNvSpPr>
            <a:spLocks noGrp="1"/>
          </p:cNvSpPr>
          <p:nvPr>
            <p:ph type="title"/>
          </p:nvPr>
        </p:nvSpPr>
        <p:spPr>
          <a:xfrm>
            <a:off x="838200" y="365125"/>
            <a:ext cx="10515600" cy="732155"/>
          </a:xfrm>
        </p:spPr>
        <p:txBody>
          <a:bodyPr>
            <a:normAutofit/>
          </a:bodyPr>
          <a:lstStyle/>
          <a:p>
            <a:r>
              <a:rPr lang="en-US" altLang="zh-TW" sz="4000" dirty="0"/>
              <a:t>Ref. Sidechains</a:t>
            </a:r>
            <a:endParaRPr lang="zh-TW" altLang="en-US" sz="4000" dirty="0"/>
          </a:p>
        </p:txBody>
      </p:sp>
      <p:sp>
        <p:nvSpPr>
          <p:cNvPr id="4" name="投影片編號版面配置區 3">
            <a:extLst>
              <a:ext uri="{FF2B5EF4-FFF2-40B4-BE49-F238E27FC236}">
                <a16:creationId xmlns:a16="http://schemas.microsoft.com/office/drawing/2014/main" id="{E027F7C8-C42E-4E61-907D-26B63DF51F36}"/>
              </a:ext>
            </a:extLst>
          </p:cNvPr>
          <p:cNvSpPr>
            <a:spLocks noGrp="1"/>
          </p:cNvSpPr>
          <p:nvPr>
            <p:ph type="sldNum" sz="quarter" idx="12"/>
          </p:nvPr>
        </p:nvSpPr>
        <p:spPr/>
        <p:txBody>
          <a:bodyPr/>
          <a:lstStyle/>
          <a:p>
            <a:fld id="{8C04AE96-B1B9-4ED2-B3ED-30B2680CEC7B}" type="slidenum">
              <a:rPr lang="zh-TW" altLang="en-US" smtClean="0"/>
              <a:pPr/>
              <a:t>45</a:t>
            </a:fld>
            <a:endParaRPr lang="zh-TW" altLang="en-US"/>
          </a:p>
        </p:txBody>
      </p:sp>
      <p:pic>
        <p:nvPicPr>
          <p:cNvPr id="7" name="內容版面配置區 6">
            <a:extLst>
              <a:ext uri="{FF2B5EF4-FFF2-40B4-BE49-F238E27FC236}">
                <a16:creationId xmlns:a16="http://schemas.microsoft.com/office/drawing/2014/main" id="{96C2C1DA-2695-4F0D-9915-3C6ADAD73FEA}"/>
              </a:ext>
            </a:extLst>
          </p:cNvPr>
          <p:cNvPicPr>
            <a:picLocks noGrp="1" noChangeAspect="1"/>
          </p:cNvPicPr>
          <p:nvPr>
            <p:ph idx="1"/>
          </p:nvPr>
        </p:nvPicPr>
        <p:blipFill>
          <a:blip r:embed="rId3"/>
          <a:stretch>
            <a:fillRect/>
          </a:stretch>
        </p:blipFill>
        <p:spPr>
          <a:xfrm>
            <a:off x="838201" y="1635364"/>
            <a:ext cx="4513446" cy="3072985"/>
          </a:xfrm>
          <a:prstGeom prst="rect">
            <a:avLst/>
          </a:prstGeom>
        </p:spPr>
      </p:pic>
      <p:pic>
        <p:nvPicPr>
          <p:cNvPr id="8" name="圖片 7">
            <a:extLst>
              <a:ext uri="{FF2B5EF4-FFF2-40B4-BE49-F238E27FC236}">
                <a16:creationId xmlns:a16="http://schemas.microsoft.com/office/drawing/2014/main" id="{195896FC-32B4-4D9B-9297-4B544B391629}"/>
              </a:ext>
            </a:extLst>
          </p:cNvPr>
          <p:cNvPicPr>
            <a:picLocks noChangeAspect="1"/>
          </p:cNvPicPr>
          <p:nvPr/>
        </p:nvPicPr>
        <p:blipFill>
          <a:blip r:embed="rId4"/>
          <a:stretch>
            <a:fillRect/>
          </a:stretch>
        </p:blipFill>
        <p:spPr>
          <a:xfrm>
            <a:off x="5520290" y="1596864"/>
            <a:ext cx="6173386" cy="3111485"/>
          </a:xfrm>
          <a:prstGeom prst="rect">
            <a:avLst/>
          </a:prstGeom>
        </p:spPr>
      </p:pic>
      <p:sp>
        <p:nvSpPr>
          <p:cNvPr id="3" name="矩形 2">
            <a:extLst>
              <a:ext uri="{FF2B5EF4-FFF2-40B4-BE49-F238E27FC236}">
                <a16:creationId xmlns:a16="http://schemas.microsoft.com/office/drawing/2014/main" id="{53EAC074-E1D8-4C58-A471-9D3AAA68023C}"/>
              </a:ext>
            </a:extLst>
          </p:cNvPr>
          <p:cNvSpPr/>
          <p:nvPr/>
        </p:nvSpPr>
        <p:spPr>
          <a:xfrm>
            <a:off x="4227095" y="546536"/>
            <a:ext cx="6509399" cy="369332"/>
          </a:xfrm>
          <a:prstGeom prst="rect">
            <a:avLst/>
          </a:prstGeom>
        </p:spPr>
        <p:txBody>
          <a:bodyPr wrap="square">
            <a:spAutoFit/>
          </a:bodyPr>
          <a:lstStyle/>
          <a:p>
            <a:r>
              <a:rPr lang="zh-TW" altLang="en-US" dirty="0">
                <a:cs typeface="Times New Roman" panose="02020603050405020304" pitchFamily="18" charset="0"/>
                <a:hlinkClick r:id="rId5"/>
              </a:rPr>
              <a:t>https://www.preethikasireddy.com/post/a-normies-guide-to-rollups</a:t>
            </a:r>
            <a:endParaRPr lang="zh-TW" altLang="en-US" dirty="0">
              <a:cs typeface="Times New Roman" panose="02020603050405020304" pitchFamily="18" charset="0"/>
            </a:endParaRPr>
          </a:p>
        </p:txBody>
      </p:sp>
      <p:sp>
        <p:nvSpPr>
          <p:cNvPr id="5" name="矩形 4">
            <a:extLst>
              <a:ext uri="{FF2B5EF4-FFF2-40B4-BE49-F238E27FC236}">
                <a16:creationId xmlns:a16="http://schemas.microsoft.com/office/drawing/2014/main" id="{E5960A91-E0D8-4536-8F7D-F9A8B6FC0EAE}"/>
              </a:ext>
            </a:extLst>
          </p:cNvPr>
          <p:cNvSpPr/>
          <p:nvPr/>
        </p:nvSpPr>
        <p:spPr>
          <a:xfrm>
            <a:off x="2242735" y="1151868"/>
            <a:ext cx="1704377" cy="400110"/>
          </a:xfrm>
          <a:prstGeom prst="rect">
            <a:avLst/>
          </a:prstGeom>
        </p:spPr>
        <p:txBody>
          <a:bodyPr wrap="none">
            <a:spAutoFit/>
          </a:bodyPr>
          <a:lstStyle/>
          <a:p>
            <a:r>
              <a:rPr lang="en-US" altLang="zh-TW" sz="2000" dirty="0"/>
              <a:t>(Two-way peg)</a:t>
            </a:r>
            <a:endParaRPr lang="zh-TW" altLang="en-US" sz="2000" dirty="0"/>
          </a:p>
        </p:txBody>
      </p:sp>
      <p:sp>
        <p:nvSpPr>
          <p:cNvPr id="6" name="矩形 5">
            <a:extLst>
              <a:ext uri="{FF2B5EF4-FFF2-40B4-BE49-F238E27FC236}">
                <a16:creationId xmlns:a16="http://schemas.microsoft.com/office/drawing/2014/main" id="{A8631FFA-0B02-4116-9C6F-EF97EE594A04}"/>
              </a:ext>
            </a:extLst>
          </p:cNvPr>
          <p:cNvSpPr/>
          <p:nvPr/>
        </p:nvSpPr>
        <p:spPr>
          <a:xfrm>
            <a:off x="5941996" y="1182646"/>
            <a:ext cx="4333943" cy="369332"/>
          </a:xfrm>
          <a:prstGeom prst="rect">
            <a:avLst/>
          </a:prstGeom>
        </p:spPr>
        <p:txBody>
          <a:bodyPr wrap="none">
            <a:spAutoFit/>
          </a:bodyPr>
          <a:lstStyle/>
          <a:p>
            <a:r>
              <a:rPr lang="en-US" altLang="zh-TW" dirty="0"/>
              <a:t>(Polygon is a sidechain pegged to Ethereum)</a:t>
            </a:r>
            <a:endParaRPr lang="zh-TW" altLang="en-US" dirty="0"/>
          </a:p>
        </p:txBody>
      </p:sp>
      <p:sp>
        <p:nvSpPr>
          <p:cNvPr id="9" name="矩形 8">
            <a:extLst>
              <a:ext uri="{FF2B5EF4-FFF2-40B4-BE49-F238E27FC236}">
                <a16:creationId xmlns:a16="http://schemas.microsoft.com/office/drawing/2014/main" id="{60C24EDF-254A-41D6-AEAC-EF6EA35F0854}"/>
              </a:ext>
            </a:extLst>
          </p:cNvPr>
          <p:cNvSpPr/>
          <p:nvPr/>
        </p:nvSpPr>
        <p:spPr>
          <a:xfrm>
            <a:off x="5520290" y="4740730"/>
            <a:ext cx="6173386" cy="923330"/>
          </a:xfrm>
          <a:prstGeom prst="rect">
            <a:avLst/>
          </a:prstGeom>
        </p:spPr>
        <p:txBody>
          <a:bodyPr wrap="square">
            <a:spAutoFit/>
          </a:bodyPr>
          <a:lstStyle/>
          <a:p>
            <a:pPr algn="just"/>
            <a:r>
              <a:rPr lang="en-US" altLang="zh-TW" dirty="0"/>
              <a:t>On Ethereum, 1 ETH is 10¹⁸ Wei. On Polygon, 10¹⁸ Wei is 1 MATIC. </a:t>
            </a:r>
          </a:p>
          <a:p>
            <a:pPr algn="just"/>
            <a:r>
              <a:rPr lang="en-US" altLang="zh-TW" dirty="0"/>
              <a:t>This is a huge difference considering the difference in the price of ETH and MATIC.</a:t>
            </a:r>
            <a:endParaRPr lang="zh-TW" altLang="en-US" dirty="0"/>
          </a:p>
        </p:txBody>
      </p:sp>
      <p:pic>
        <p:nvPicPr>
          <p:cNvPr id="16" name="圖片 15">
            <a:extLst>
              <a:ext uri="{FF2B5EF4-FFF2-40B4-BE49-F238E27FC236}">
                <a16:creationId xmlns:a16="http://schemas.microsoft.com/office/drawing/2014/main" id="{B0CD4566-FDAC-4423-9C9F-E34A5D8EE7CD}"/>
              </a:ext>
            </a:extLst>
          </p:cNvPr>
          <p:cNvPicPr>
            <a:picLocks noChangeAspect="1"/>
          </p:cNvPicPr>
          <p:nvPr/>
        </p:nvPicPr>
        <p:blipFill>
          <a:blip r:embed="rId6"/>
          <a:stretch>
            <a:fillRect/>
          </a:stretch>
        </p:blipFill>
        <p:spPr>
          <a:xfrm>
            <a:off x="5561387" y="5712010"/>
            <a:ext cx="5480910" cy="596323"/>
          </a:xfrm>
          <a:prstGeom prst="rect">
            <a:avLst/>
          </a:prstGeom>
          <a:ln>
            <a:solidFill>
              <a:srgbClr val="FF0000"/>
            </a:solidFill>
          </a:ln>
        </p:spPr>
      </p:pic>
    </p:spTree>
    <p:extLst>
      <p:ext uri="{BB962C8B-B14F-4D97-AF65-F5344CB8AC3E}">
        <p14:creationId xmlns:p14="http://schemas.microsoft.com/office/powerpoint/2010/main" val="2699972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F3322-803A-44F9-8D98-C052F44AF053}"/>
              </a:ext>
            </a:extLst>
          </p:cNvPr>
          <p:cNvSpPr>
            <a:spLocks noGrp="1"/>
          </p:cNvSpPr>
          <p:nvPr>
            <p:ph type="title"/>
          </p:nvPr>
        </p:nvSpPr>
        <p:spPr>
          <a:xfrm>
            <a:off x="838200" y="365126"/>
            <a:ext cx="10515600" cy="722530"/>
          </a:xfrm>
        </p:spPr>
        <p:txBody>
          <a:bodyPr>
            <a:normAutofit/>
          </a:bodyPr>
          <a:lstStyle/>
          <a:p>
            <a:r>
              <a:rPr lang="en-US" altLang="zh-TW" sz="3600" dirty="0"/>
              <a:t>Ref. </a:t>
            </a:r>
            <a:r>
              <a:rPr lang="en-US" altLang="zh-TW" sz="3600" dirty="0">
                <a:hlinkClick r:id="rId3"/>
              </a:rPr>
              <a:t>Polygon Framework</a:t>
            </a:r>
            <a:endParaRPr lang="zh-TW" altLang="en-US" sz="3600" dirty="0"/>
          </a:p>
        </p:txBody>
      </p:sp>
      <p:pic>
        <p:nvPicPr>
          <p:cNvPr id="6" name="內容版面配置區 5">
            <a:extLst>
              <a:ext uri="{FF2B5EF4-FFF2-40B4-BE49-F238E27FC236}">
                <a16:creationId xmlns:a16="http://schemas.microsoft.com/office/drawing/2014/main" id="{4ADA66E8-0B7B-47C6-A0F5-BE3CB7CB14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29227" y="1234491"/>
            <a:ext cx="8933545" cy="5021929"/>
          </a:xfrm>
        </p:spPr>
      </p:pic>
      <p:sp>
        <p:nvSpPr>
          <p:cNvPr id="4" name="投影片編號版面配置區 3">
            <a:extLst>
              <a:ext uri="{FF2B5EF4-FFF2-40B4-BE49-F238E27FC236}">
                <a16:creationId xmlns:a16="http://schemas.microsoft.com/office/drawing/2014/main" id="{357A52BB-B91B-4EDC-8CF5-4540C9CC889D}"/>
              </a:ext>
            </a:extLst>
          </p:cNvPr>
          <p:cNvSpPr>
            <a:spLocks noGrp="1"/>
          </p:cNvSpPr>
          <p:nvPr>
            <p:ph type="sldNum" sz="quarter" idx="12"/>
          </p:nvPr>
        </p:nvSpPr>
        <p:spPr/>
        <p:txBody>
          <a:bodyPr/>
          <a:lstStyle/>
          <a:p>
            <a:fld id="{8C04AE96-B1B9-4ED2-B3ED-30B2680CEC7B}" type="slidenum">
              <a:rPr lang="zh-TW" altLang="en-US" smtClean="0"/>
              <a:pPr/>
              <a:t>46</a:t>
            </a:fld>
            <a:endParaRPr lang="zh-TW" altLang="en-US"/>
          </a:p>
        </p:txBody>
      </p:sp>
      <p:pic>
        <p:nvPicPr>
          <p:cNvPr id="7" name="圖片 6">
            <a:extLst>
              <a:ext uri="{FF2B5EF4-FFF2-40B4-BE49-F238E27FC236}">
                <a16:creationId xmlns:a16="http://schemas.microsoft.com/office/drawing/2014/main" id="{DBE663F1-E34F-47F2-AE48-C844BDF86DF7}"/>
              </a:ext>
            </a:extLst>
          </p:cNvPr>
          <p:cNvPicPr>
            <a:picLocks noChangeAspect="1"/>
          </p:cNvPicPr>
          <p:nvPr/>
        </p:nvPicPr>
        <p:blipFill>
          <a:blip r:embed="rId5"/>
          <a:stretch>
            <a:fillRect/>
          </a:stretch>
        </p:blipFill>
        <p:spPr>
          <a:xfrm>
            <a:off x="8515867" y="599164"/>
            <a:ext cx="3083740" cy="1170725"/>
          </a:xfrm>
          <a:prstGeom prst="rect">
            <a:avLst/>
          </a:prstGeom>
          <a:ln>
            <a:solidFill>
              <a:schemeClr val="accent1"/>
            </a:solidFill>
          </a:ln>
        </p:spPr>
      </p:pic>
    </p:spTree>
    <p:extLst>
      <p:ext uri="{BB962C8B-B14F-4D97-AF65-F5344CB8AC3E}">
        <p14:creationId xmlns:p14="http://schemas.microsoft.com/office/powerpoint/2010/main" val="1451150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D5CD32-0CC5-4EE9-B4CF-E3D41B5FECCF}"/>
              </a:ext>
            </a:extLst>
          </p:cNvPr>
          <p:cNvSpPr>
            <a:spLocks noGrp="1"/>
          </p:cNvSpPr>
          <p:nvPr>
            <p:ph type="title"/>
          </p:nvPr>
        </p:nvSpPr>
        <p:spPr/>
        <p:txBody>
          <a:bodyPr/>
          <a:lstStyle/>
          <a:p>
            <a:r>
              <a:rPr lang="en-US" altLang="zh-TW" dirty="0">
                <a:hlinkClick r:id="rId2"/>
              </a:rPr>
              <a:t>Plasma</a:t>
            </a:r>
            <a:r>
              <a:rPr lang="zh-TW" altLang="en-US" dirty="0"/>
              <a:t> </a:t>
            </a:r>
            <a:r>
              <a:rPr lang="en-US" altLang="zh-TW" dirty="0"/>
              <a:t>and </a:t>
            </a:r>
            <a:r>
              <a:rPr lang="en-US" altLang="zh-TW" dirty="0" err="1">
                <a:hlinkClick r:id="rId3"/>
              </a:rPr>
              <a:t>Validium</a:t>
            </a:r>
            <a:endParaRPr lang="zh-TW" altLang="en-US" dirty="0"/>
          </a:p>
        </p:txBody>
      </p:sp>
      <p:sp>
        <p:nvSpPr>
          <p:cNvPr id="3" name="內容版面配置區 2">
            <a:extLst>
              <a:ext uri="{FF2B5EF4-FFF2-40B4-BE49-F238E27FC236}">
                <a16:creationId xmlns:a16="http://schemas.microsoft.com/office/drawing/2014/main" id="{F8458E5C-69A1-4F69-B009-901828D9B2B2}"/>
              </a:ext>
            </a:extLst>
          </p:cNvPr>
          <p:cNvSpPr>
            <a:spLocks noGrp="1"/>
          </p:cNvSpPr>
          <p:nvPr>
            <p:ph idx="1"/>
          </p:nvPr>
        </p:nvSpPr>
        <p:spPr>
          <a:xfrm>
            <a:off x="838200" y="1488332"/>
            <a:ext cx="10515600" cy="4868018"/>
          </a:xfrm>
        </p:spPr>
        <p:txBody>
          <a:bodyPr>
            <a:normAutofit/>
          </a:bodyPr>
          <a:lstStyle/>
          <a:p>
            <a:pPr>
              <a:lnSpc>
                <a:spcPct val="95000"/>
              </a:lnSpc>
            </a:pPr>
            <a:r>
              <a:rPr lang="en-US" altLang="zh-TW" dirty="0"/>
              <a:t>Plasma</a:t>
            </a:r>
          </a:p>
          <a:p>
            <a:pPr lvl="1" algn="just">
              <a:lnSpc>
                <a:spcPct val="95000"/>
              </a:lnSpc>
              <a:spcBef>
                <a:spcPts val="600"/>
              </a:spcBef>
            </a:pPr>
            <a:r>
              <a:rPr lang="en-US" altLang="zh-TW" dirty="0"/>
              <a:t>Plasma chains are built atop another blockchain (called a "root chain"). Each "child chain" extends from the root chain and is generally managed by a smart contract deployed on the parent chain.</a:t>
            </a:r>
          </a:p>
          <a:p>
            <a:pPr lvl="1" algn="just">
              <a:lnSpc>
                <a:spcPct val="95000"/>
              </a:lnSpc>
              <a:spcBef>
                <a:spcPts val="600"/>
              </a:spcBef>
            </a:pPr>
            <a:r>
              <a:rPr lang="en-US" altLang="zh-TW" dirty="0"/>
              <a:t>The Plasma contract functions, as a bridge allowing users to move assets between Ethereum </a:t>
            </a:r>
            <a:r>
              <a:rPr lang="en-US" altLang="zh-TW" dirty="0" err="1"/>
              <a:t>Mainnet</a:t>
            </a:r>
            <a:r>
              <a:rPr lang="en-US" altLang="zh-TW" dirty="0"/>
              <a:t> and the plasma chain. </a:t>
            </a:r>
            <a:r>
              <a:rPr lang="en-US" altLang="zh-TW" dirty="0">
                <a:solidFill>
                  <a:srgbClr val="0000FF"/>
                </a:solidFill>
              </a:rPr>
              <a:t>Plasma chains benefit—at least, to some extent—from Ethereum </a:t>
            </a:r>
            <a:r>
              <a:rPr lang="en-US" altLang="zh-TW" dirty="0" err="1">
                <a:solidFill>
                  <a:srgbClr val="0000FF"/>
                </a:solidFill>
              </a:rPr>
              <a:t>Mainnet's</a:t>
            </a:r>
            <a:r>
              <a:rPr lang="en-US" altLang="zh-TW" dirty="0">
                <a:solidFill>
                  <a:srgbClr val="0000FF"/>
                </a:solidFill>
              </a:rPr>
              <a:t> security</a:t>
            </a:r>
            <a:r>
              <a:rPr lang="en-US" altLang="zh-TW" dirty="0"/>
              <a:t>. This is unlike sidechains that are solely responsible for their security.</a:t>
            </a:r>
          </a:p>
          <a:p>
            <a:pPr algn="just">
              <a:lnSpc>
                <a:spcPct val="95000"/>
              </a:lnSpc>
              <a:spcBef>
                <a:spcPts val="1200"/>
              </a:spcBef>
            </a:pPr>
            <a:r>
              <a:rPr lang="en-US" altLang="zh-TW" dirty="0" err="1"/>
              <a:t>Validium</a:t>
            </a:r>
            <a:endParaRPr lang="en-US" altLang="zh-TW" dirty="0"/>
          </a:p>
          <a:p>
            <a:pPr lvl="1" algn="just">
              <a:lnSpc>
                <a:spcPct val="95000"/>
              </a:lnSpc>
              <a:spcBef>
                <a:spcPts val="600"/>
              </a:spcBef>
            </a:pPr>
            <a:r>
              <a:rPr lang="en-US" altLang="zh-TW" dirty="0" err="1"/>
              <a:t>Validium</a:t>
            </a:r>
            <a:r>
              <a:rPr lang="en-US" altLang="zh-TW" dirty="0"/>
              <a:t> enforces integrity of transactions </a:t>
            </a:r>
            <a:r>
              <a:rPr lang="en-US" altLang="zh-TW" dirty="0">
                <a:solidFill>
                  <a:srgbClr val="0000FF"/>
                </a:solidFill>
              </a:rPr>
              <a:t>using validity proofs like ZK-rollups</a:t>
            </a:r>
            <a:r>
              <a:rPr lang="en-US" altLang="zh-TW" dirty="0"/>
              <a:t>, but doesn’t store transaction data on the Ethereum </a:t>
            </a:r>
            <a:r>
              <a:rPr lang="en-US" altLang="zh-TW" dirty="0" err="1"/>
              <a:t>Mainnet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0061D01-6176-495F-8154-B27169819855}"/>
              </a:ext>
            </a:extLst>
          </p:cNvPr>
          <p:cNvSpPr>
            <a:spLocks noGrp="1"/>
          </p:cNvSpPr>
          <p:nvPr>
            <p:ph type="sldNum" sz="quarter" idx="12"/>
          </p:nvPr>
        </p:nvSpPr>
        <p:spPr/>
        <p:txBody>
          <a:bodyPr/>
          <a:lstStyle/>
          <a:p>
            <a:fld id="{8C04AE96-B1B9-4ED2-B3ED-30B2680CEC7B}" type="slidenum">
              <a:rPr lang="zh-TW" altLang="en-US" smtClean="0"/>
              <a:pPr/>
              <a:t>47</a:t>
            </a:fld>
            <a:endParaRPr lang="zh-TW" altLang="en-US"/>
          </a:p>
        </p:txBody>
      </p:sp>
    </p:spTree>
    <p:extLst>
      <p:ext uri="{BB962C8B-B14F-4D97-AF65-F5344CB8AC3E}">
        <p14:creationId xmlns:p14="http://schemas.microsoft.com/office/powerpoint/2010/main" val="3643567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A421BC-CD3F-4551-BE7C-73FB6E83431B}"/>
              </a:ext>
            </a:extLst>
          </p:cNvPr>
          <p:cNvSpPr>
            <a:spLocks noGrp="1"/>
          </p:cNvSpPr>
          <p:nvPr>
            <p:ph type="title"/>
          </p:nvPr>
        </p:nvSpPr>
        <p:spPr>
          <a:xfrm>
            <a:off x="838200" y="365126"/>
            <a:ext cx="10515600" cy="744484"/>
          </a:xfrm>
        </p:spPr>
        <p:txBody>
          <a:bodyPr>
            <a:normAutofit/>
          </a:bodyPr>
          <a:lstStyle/>
          <a:p>
            <a:r>
              <a:rPr lang="en-US" altLang="zh-TW" sz="4000" dirty="0"/>
              <a:t>Ref. </a:t>
            </a:r>
            <a:r>
              <a:rPr lang="en-US" altLang="zh-TW" sz="4000" dirty="0">
                <a:hlinkClick r:id="rId2"/>
              </a:rPr>
              <a:t>Ethereum Layer 2 Scaling Solutions</a:t>
            </a:r>
            <a:endParaRPr lang="zh-TW" altLang="en-US" sz="4000" dirty="0"/>
          </a:p>
        </p:txBody>
      </p:sp>
      <p:sp>
        <p:nvSpPr>
          <p:cNvPr id="4" name="投影片編號版面配置區 3">
            <a:extLst>
              <a:ext uri="{FF2B5EF4-FFF2-40B4-BE49-F238E27FC236}">
                <a16:creationId xmlns:a16="http://schemas.microsoft.com/office/drawing/2014/main" id="{86C70077-0D29-4F2C-918B-D973BF0858DA}"/>
              </a:ext>
            </a:extLst>
          </p:cNvPr>
          <p:cNvSpPr>
            <a:spLocks noGrp="1"/>
          </p:cNvSpPr>
          <p:nvPr>
            <p:ph type="sldNum" sz="quarter" idx="12"/>
          </p:nvPr>
        </p:nvSpPr>
        <p:spPr/>
        <p:txBody>
          <a:bodyPr/>
          <a:lstStyle/>
          <a:p>
            <a:fld id="{8C04AE96-B1B9-4ED2-B3ED-30B2680CEC7B}" type="slidenum">
              <a:rPr lang="zh-TW" altLang="en-US" smtClean="0"/>
              <a:pPr/>
              <a:t>48</a:t>
            </a:fld>
            <a:endParaRPr lang="zh-TW" altLang="en-US"/>
          </a:p>
        </p:txBody>
      </p:sp>
      <p:pic>
        <p:nvPicPr>
          <p:cNvPr id="11" name="內容版面配置區 10">
            <a:extLst>
              <a:ext uri="{FF2B5EF4-FFF2-40B4-BE49-F238E27FC236}">
                <a16:creationId xmlns:a16="http://schemas.microsoft.com/office/drawing/2014/main" id="{98250298-9CAC-424D-9B99-32206B14151C}"/>
              </a:ext>
            </a:extLst>
          </p:cNvPr>
          <p:cNvPicPr>
            <a:picLocks noGrp="1" noChangeAspect="1"/>
          </p:cNvPicPr>
          <p:nvPr>
            <p:ph idx="1"/>
          </p:nvPr>
        </p:nvPicPr>
        <p:blipFill>
          <a:blip r:embed="rId3"/>
          <a:stretch>
            <a:fillRect/>
          </a:stretch>
        </p:blipFill>
        <p:spPr>
          <a:xfrm>
            <a:off x="1848920" y="1194334"/>
            <a:ext cx="7672227" cy="5298540"/>
          </a:xfrm>
          <a:prstGeom prst="rect">
            <a:avLst/>
          </a:prstGeom>
        </p:spPr>
      </p:pic>
      <p:grpSp>
        <p:nvGrpSpPr>
          <p:cNvPr id="15" name="群組 14">
            <a:extLst>
              <a:ext uri="{FF2B5EF4-FFF2-40B4-BE49-F238E27FC236}">
                <a16:creationId xmlns:a16="http://schemas.microsoft.com/office/drawing/2014/main" id="{6A83E304-04BD-4EEB-B058-C480FE28F101}"/>
              </a:ext>
            </a:extLst>
          </p:cNvPr>
          <p:cNvGrpSpPr/>
          <p:nvPr/>
        </p:nvGrpSpPr>
        <p:grpSpPr>
          <a:xfrm>
            <a:off x="8935520" y="5697794"/>
            <a:ext cx="1781175" cy="792993"/>
            <a:chOff x="9490324" y="5697794"/>
            <a:chExt cx="1781175" cy="792993"/>
          </a:xfrm>
        </p:grpSpPr>
        <p:pic>
          <p:nvPicPr>
            <p:cNvPr id="13" name="圖片 12">
              <a:extLst>
                <a:ext uri="{FF2B5EF4-FFF2-40B4-BE49-F238E27FC236}">
                  <a16:creationId xmlns:a16="http://schemas.microsoft.com/office/drawing/2014/main" id="{947CAB99-9DFF-40B2-A04F-17CC58C842C8}"/>
                </a:ext>
              </a:extLst>
            </p:cNvPr>
            <p:cNvPicPr>
              <a:picLocks noChangeAspect="1"/>
            </p:cNvPicPr>
            <p:nvPr/>
          </p:nvPicPr>
          <p:blipFill>
            <a:blip r:embed="rId4"/>
            <a:stretch>
              <a:fillRect/>
            </a:stretch>
          </p:blipFill>
          <p:spPr>
            <a:xfrm>
              <a:off x="9490324" y="6119312"/>
              <a:ext cx="1781175" cy="371475"/>
            </a:xfrm>
            <a:prstGeom prst="rect">
              <a:avLst/>
            </a:prstGeom>
          </p:spPr>
        </p:pic>
        <p:pic>
          <p:nvPicPr>
            <p:cNvPr id="14" name="圖片 13">
              <a:extLst>
                <a:ext uri="{FF2B5EF4-FFF2-40B4-BE49-F238E27FC236}">
                  <a16:creationId xmlns:a16="http://schemas.microsoft.com/office/drawing/2014/main" id="{28D46CB8-34A8-4C6F-8E3C-753A41A0AA23}"/>
                </a:ext>
              </a:extLst>
            </p:cNvPr>
            <p:cNvPicPr>
              <a:picLocks noChangeAspect="1"/>
            </p:cNvPicPr>
            <p:nvPr/>
          </p:nvPicPr>
          <p:blipFill rotWithShape="1">
            <a:blip r:embed="rId5"/>
            <a:srcRect b="13465"/>
            <a:stretch/>
          </p:blipFill>
          <p:spPr>
            <a:xfrm>
              <a:off x="9490324" y="5697794"/>
              <a:ext cx="1781174" cy="497522"/>
            </a:xfrm>
            <a:prstGeom prst="rect">
              <a:avLst/>
            </a:prstGeom>
          </p:spPr>
        </p:pic>
      </p:grpSp>
    </p:spTree>
    <p:extLst>
      <p:ext uri="{BB962C8B-B14F-4D97-AF65-F5344CB8AC3E}">
        <p14:creationId xmlns:p14="http://schemas.microsoft.com/office/powerpoint/2010/main" val="1298030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A523C7-A651-48B9-834C-2FA0E52C48DF}"/>
              </a:ext>
            </a:extLst>
          </p:cNvPr>
          <p:cNvSpPr>
            <a:spLocks noGrp="1"/>
          </p:cNvSpPr>
          <p:nvPr>
            <p:ph type="title"/>
          </p:nvPr>
        </p:nvSpPr>
        <p:spPr/>
        <p:txBody>
          <a:bodyPr/>
          <a:lstStyle/>
          <a:p>
            <a:r>
              <a:rPr lang="en-US" altLang="zh-TW" dirty="0">
                <a:solidFill>
                  <a:srgbClr val="0070C0"/>
                </a:solidFill>
              </a:rPr>
              <a:t>Ethereum WebAssembly </a:t>
            </a:r>
            <a:r>
              <a:rPr lang="en-US" altLang="zh-TW" dirty="0"/>
              <a:t>(</a:t>
            </a:r>
            <a:r>
              <a:rPr lang="en-US" altLang="zh-TW" dirty="0" err="1"/>
              <a:t>eWASM</a:t>
            </a:r>
            <a:r>
              <a:rPr lang="en-US" altLang="zh-TW" dirty="0"/>
              <a:t>)</a:t>
            </a:r>
            <a:endParaRPr lang="zh-TW" altLang="en-US" dirty="0"/>
          </a:p>
        </p:txBody>
      </p:sp>
      <p:sp>
        <p:nvSpPr>
          <p:cNvPr id="3" name="內容版面配置區 2">
            <a:extLst>
              <a:ext uri="{FF2B5EF4-FFF2-40B4-BE49-F238E27FC236}">
                <a16:creationId xmlns:a16="http://schemas.microsoft.com/office/drawing/2014/main" id="{082EF44E-A2CC-4324-810A-02C3A567BE40}"/>
              </a:ext>
            </a:extLst>
          </p:cNvPr>
          <p:cNvSpPr>
            <a:spLocks noGrp="1"/>
          </p:cNvSpPr>
          <p:nvPr>
            <p:ph idx="1"/>
          </p:nvPr>
        </p:nvSpPr>
        <p:spPr>
          <a:xfrm>
            <a:off x="838200" y="1381328"/>
            <a:ext cx="10515600" cy="4778840"/>
          </a:xfrm>
        </p:spPr>
        <p:txBody>
          <a:bodyPr>
            <a:normAutofit/>
          </a:bodyPr>
          <a:lstStyle/>
          <a:p>
            <a:pPr algn="just">
              <a:spcBef>
                <a:spcPts val="1200"/>
              </a:spcBef>
            </a:pPr>
            <a:r>
              <a:rPr lang="en-US" altLang="zh-TW" dirty="0"/>
              <a:t>Ethereum </a:t>
            </a:r>
            <a:r>
              <a:rPr lang="en-US" altLang="zh-TW" dirty="0" err="1"/>
              <a:t>WebAssembly</a:t>
            </a:r>
            <a:r>
              <a:rPr lang="en-US" altLang="zh-TW" dirty="0"/>
              <a:t> is a proposed redesign of the Ethereum smart contract execution layer using a deterministic subset of </a:t>
            </a:r>
            <a:r>
              <a:rPr lang="en-US" altLang="zh-TW" dirty="0" err="1"/>
              <a:t>WebAssembly</a:t>
            </a:r>
            <a:r>
              <a:rPr lang="en-US" altLang="zh-TW" dirty="0"/>
              <a:t> (</a:t>
            </a:r>
            <a:r>
              <a:rPr lang="en-US" altLang="zh-TW" dirty="0" err="1"/>
              <a:t>Wasm</a:t>
            </a:r>
            <a:r>
              <a:rPr lang="en-US" altLang="zh-TW" dirty="0"/>
              <a:t>).</a:t>
            </a:r>
          </a:p>
          <a:p>
            <a:pPr lvl="1" algn="just">
              <a:lnSpc>
                <a:spcPct val="100000"/>
              </a:lnSpc>
              <a:spcBef>
                <a:spcPts val="600"/>
              </a:spcBef>
            </a:pPr>
            <a:r>
              <a:rPr lang="en-US" altLang="zh-TW" dirty="0" err="1"/>
              <a:t>Wasm</a:t>
            </a:r>
            <a:r>
              <a:rPr lang="en-US" altLang="zh-TW" dirty="0"/>
              <a:t> is a new, portable, size- and load-time-efficient format, currently being designed as an open standard by a W3C Community Group.</a:t>
            </a:r>
          </a:p>
          <a:p>
            <a:pPr lvl="1" algn="just">
              <a:lnSpc>
                <a:spcPct val="100000"/>
              </a:lnSpc>
              <a:spcBef>
                <a:spcPts val="600"/>
              </a:spcBef>
            </a:pPr>
            <a:r>
              <a:rPr lang="en-US" altLang="zh-TW" dirty="0" err="1"/>
              <a:t>Wasm</a:t>
            </a:r>
            <a:r>
              <a:rPr lang="en-US" altLang="zh-TW" dirty="0"/>
              <a:t> aims to execute at native speed by taking advantage of common hardware capabilities available on a wide range of platforms.</a:t>
            </a:r>
          </a:p>
          <a:p>
            <a:pPr lvl="1" algn="just">
              <a:lnSpc>
                <a:spcPct val="100000"/>
              </a:lnSpc>
              <a:spcBef>
                <a:spcPts val="600"/>
              </a:spcBef>
            </a:pPr>
            <a:r>
              <a:rPr lang="en-US" altLang="zh-TW" dirty="0"/>
              <a:t>Major browser JavaScript engines will notably have native support for </a:t>
            </a:r>
            <a:r>
              <a:rPr lang="en-US" altLang="zh-TW" dirty="0" err="1"/>
              <a:t>Wasm</a:t>
            </a:r>
            <a:r>
              <a:rPr lang="en-US" altLang="zh-TW" dirty="0"/>
              <a:t>, including but not limited to: Google's V8 engine (Node.js and Chromium-based browsers), Microsoft's Chakra engine (Microsoft Edge), Mozilla's </a:t>
            </a:r>
            <a:r>
              <a:rPr lang="en-US" altLang="zh-TW" dirty="0" err="1"/>
              <a:t>Spidermonkey</a:t>
            </a:r>
            <a:r>
              <a:rPr lang="en-US" altLang="zh-TW" dirty="0"/>
              <a:t> engine (Firefox and Thunderbird).</a:t>
            </a:r>
            <a:endParaRPr lang="zh-TW" altLang="en-US" dirty="0"/>
          </a:p>
        </p:txBody>
      </p:sp>
      <p:sp>
        <p:nvSpPr>
          <p:cNvPr id="4" name="投影片編號版面配置區 3">
            <a:extLst>
              <a:ext uri="{FF2B5EF4-FFF2-40B4-BE49-F238E27FC236}">
                <a16:creationId xmlns:a16="http://schemas.microsoft.com/office/drawing/2014/main" id="{9EE5DC29-BB2B-4454-8AB9-715831E30855}"/>
              </a:ext>
            </a:extLst>
          </p:cNvPr>
          <p:cNvSpPr>
            <a:spLocks noGrp="1"/>
          </p:cNvSpPr>
          <p:nvPr>
            <p:ph type="sldNum" sz="quarter" idx="12"/>
          </p:nvPr>
        </p:nvSpPr>
        <p:spPr/>
        <p:txBody>
          <a:bodyPr/>
          <a:lstStyle/>
          <a:p>
            <a:fld id="{8C04AE96-B1B9-4ED2-B3ED-30B2680CEC7B}" type="slidenum">
              <a:rPr lang="zh-TW" altLang="en-US" smtClean="0"/>
              <a:pPr/>
              <a:t>49</a:t>
            </a:fld>
            <a:endParaRPr lang="zh-TW" altLang="en-US"/>
          </a:p>
        </p:txBody>
      </p:sp>
      <p:grpSp>
        <p:nvGrpSpPr>
          <p:cNvPr id="7" name="群組 6">
            <a:extLst>
              <a:ext uri="{FF2B5EF4-FFF2-40B4-BE49-F238E27FC236}">
                <a16:creationId xmlns:a16="http://schemas.microsoft.com/office/drawing/2014/main" id="{A63F47E5-B7A3-4A48-B4CA-2E36AA241E57}"/>
              </a:ext>
            </a:extLst>
          </p:cNvPr>
          <p:cNvGrpSpPr/>
          <p:nvPr/>
        </p:nvGrpSpPr>
        <p:grpSpPr>
          <a:xfrm>
            <a:off x="8158662" y="5563404"/>
            <a:ext cx="3095834" cy="1004635"/>
            <a:chOff x="8158662" y="5563404"/>
            <a:chExt cx="3095834" cy="1004635"/>
          </a:xfrm>
        </p:grpSpPr>
        <p:pic>
          <p:nvPicPr>
            <p:cNvPr id="6" name="圖片 5">
              <a:extLst>
                <a:ext uri="{FF2B5EF4-FFF2-40B4-BE49-F238E27FC236}">
                  <a16:creationId xmlns:a16="http://schemas.microsoft.com/office/drawing/2014/main" id="{6F648246-618A-4CA6-B1BC-F6BAE945B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662" y="5563404"/>
              <a:ext cx="1004634" cy="1004634"/>
            </a:xfrm>
            <a:prstGeom prst="rect">
              <a:avLst/>
            </a:prstGeom>
          </p:spPr>
        </p:pic>
        <p:pic>
          <p:nvPicPr>
            <p:cNvPr id="8" name="圖片 7">
              <a:extLst>
                <a:ext uri="{FF2B5EF4-FFF2-40B4-BE49-F238E27FC236}">
                  <a16:creationId xmlns:a16="http://schemas.microsoft.com/office/drawing/2014/main" id="{422DE3FF-22EE-4629-894D-F4ED65842A05}"/>
                </a:ext>
              </a:extLst>
            </p:cNvPr>
            <p:cNvPicPr>
              <a:picLocks noChangeAspect="1"/>
            </p:cNvPicPr>
            <p:nvPr/>
          </p:nvPicPr>
          <p:blipFill rotWithShape="1">
            <a:blip r:embed="rId3">
              <a:extLst>
                <a:ext uri="{28A0092B-C50C-407E-A947-70E740481C1C}">
                  <a14:useLocalDpi xmlns:a14="http://schemas.microsoft.com/office/drawing/2010/main" val="0"/>
                </a:ext>
              </a:extLst>
            </a:blip>
            <a:srcRect l="16586" t="19146" r="17278" b="19885"/>
            <a:stretch/>
          </p:blipFill>
          <p:spPr>
            <a:xfrm>
              <a:off x="9317157" y="5563405"/>
              <a:ext cx="1937339" cy="1004634"/>
            </a:xfrm>
            <a:prstGeom prst="rect">
              <a:avLst/>
            </a:prstGeom>
          </p:spPr>
        </p:pic>
      </p:grpSp>
      <p:sp>
        <p:nvSpPr>
          <p:cNvPr id="5" name="矩形 4">
            <a:extLst>
              <a:ext uri="{FF2B5EF4-FFF2-40B4-BE49-F238E27FC236}">
                <a16:creationId xmlns:a16="http://schemas.microsoft.com/office/drawing/2014/main" id="{BDFA168D-B912-4A42-9C11-D0D0AF652B7E}"/>
              </a:ext>
            </a:extLst>
          </p:cNvPr>
          <p:cNvSpPr/>
          <p:nvPr/>
        </p:nvSpPr>
        <p:spPr>
          <a:xfrm>
            <a:off x="3384414" y="6178158"/>
            <a:ext cx="4694875" cy="400110"/>
          </a:xfrm>
          <a:prstGeom prst="rect">
            <a:avLst/>
          </a:prstGeom>
        </p:spPr>
        <p:txBody>
          <a:bodyPr wrap="none">
            <a:spAutoFit/>
          </a:bodyPr>
          <a:lstStyle/>
          <a:p>
            <a:pPr algn="just"/>
            <a:r>
              <a:rPr lang="en-US" altLang="zh-TW" sz="2000" dirty="0">
                <a:hlinkClick r:id="rId4"/>
              </a:rPr>
              <a:t>https://ewasm.readthedocs.io/en/mkdocs/</a:t>
            </a:r>
            <a:endParaRPr lang="en-US" altLang="zh-TW" sz="2000" dirty="0"/>
          </a:p>
        </p:txBody>
      </p:sp>
    </p:spTree>
    <p:extLst>
      <p:ext uri="{BB962C8B-B14F-4D97-AF65-F5344CB8AC3E}">
        <p14:creationId xmlns:p14="http://schemas.microsoft.com/office/powerpoint/2010/main" val="223133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53985AA-90B0-445D-A616-BFB4714381D4}"/>
              </a:ext>
            </a:extLst>
          </p:cNvPr>
          <p:cNvSpPr>
            <a:spLocks noGrp="1"/>
          </p:cNvSpPr>
          <p:nvPr>
            <p:ph type="sldNum" sz="quarter" idx="12"/>
          </p:nvPr>
        </p:nvSpPr>
        <p:spPr/>
        <p:txBody>
          <a:bodyPr/>
          <a:lstStyle/>
          <a:p>
            <a:fld id="{8C04AE96-B1B9-4ED2-B3ED-30B2680CEC7B}" type="slidenum">
              <a:rPr lang="zh-TW" altLang="en-US" smtClean="0"/>
              <a:pPr/>
              <a:t>5</a:t>
            </a:fld>
            <a:endParaRPr lang="zh-TW" altLang="en-US"/>
          </a:p>
        </p:txBody>
      </p:sp>
      <p:pic>
        <p:nvPicPr>
          <p:cNvPr id="11" name="內容版面配置區 10">
            <a:extLst>
              <a:ext uri="{FF2B5EF4-FFF2-40B4-BE49-F238E27FC236}">
                <a16:creationId xmlns:a16="http://schemas.microsoft.com/office/drawing/2014/main" id="{419D460C-0C6B-444F-851C-9E30371E1F4C}"/>
              </a:ext>
            </a:extLst>
          </p:cNvPr>
          <p:cNvPicPr>
            <a:picLocks noGrp="1" noChangeAspect="1"/>
          </p:cNvPicPr>
          <p:nvPr>
            <p:ph idx="1"/>
          </p:nvPr>
        </p:nvPicPr>
        <p:blipFill>
          <a:blip r:embed="rId2"/>
          <a:stretch>
            <a:fillRect/>
          </a:stretch>
        </p:blipFill>
        <p:spPr>
          <a:xfrm>
            <a:off x="860704" y="365125"/>
            <a:ext cx="10516876" cy="5915743"/>
          </a:xfrm>
          <a:prstGeom prst="rect">
            <a:avLst/>
          </a:prstGeom>
        </p:spPr>
      </p:pic>
      <p:sp>
        <p:nvSpPr>
          <p:cNvPr id="14" name="文字方塊 13">
            <a:extLst>
              <a:ext uri="{FF2B5EF4-FFF2-40B4-BE49-F238E27FC236}">
                <a16:creationId xmlns:a16="http://schemas.microsoft.com/office/drawing/2014/main" id="{879B4CA3-2684-44C6-8193-0E24D545852D}"/>
              </a:ext>
            </a:extLst>
          </p:cNvPr>
          <p:cNvSpPr txBox="1"/>
          <p:nvPr/>
        </p:nvSpPr>
        <p:spPr>
          <a:xfrm>
            <a:off x="2314499" y="3840480"/>
            <a:ext cx="1051891" cy="369332"/>
          </a:xfrm>
          <a:prstGeom prst="rect">
            <a:avLst/>
          </a:prstGeom>
          <a:noFill/>
        </p:spPr>
        <p:txBody>
          <a:bodyPr wrap="none" rtlCol="0">
            <a:spAutoFit/>
          </a:bodyPr>
          <a:lstStyle/>
          <a:p>
            <a:r>
              <a:rPr lang="en-US" altLang="zh-TW" dirty="0">
                <a:solidFill>
                  <a:srgbClr val="FFFF00"/>
                </a:solidFill>
              </a:rPr>
              <a:t>(Phase 0)</a:t>
            </a:r>
            <a:endParaRPr lang="zh-TW" altLang="en-US" dirty="0">
              <a:solidFill>
                <a:srgbClr val="FFFF00"/>
              </a:solidFill>
            </a:endParaRPr>
          </a:p>
        </p:txBody>
      </p:sp>
      <p:sp>
        <p:nvSpPr>
          <p:cNvPr id="15" name="文字方塊 14">
            <a:extLst>
              <a:ext uri="{FF2B5EF4-FFF2-40B4-BE49-F238E27FC236}">
                <a16:creationId xmlns:a16="http://schemas.microsoft.com/office/drawing/2014/main" id="{1F0852F8-5FFF-4EED-B7A9-71FED66F17DF}"/>
              </a:ext>
            </a:extLst>
          </p:cNvPr>
          <p:cNvSpPr txBox="1"/>
          <p:nvPr/>
        </p:nvSpPr>
        <p:spPr>
          <a:xfrm>
            <a:off x="5848268" y="3840480"/>
            <a:ext cx="1051891" cy="369332"/>
          </a:xfrm>
          <a:prstGeom prst="rect">
            <a:avLst/>
          </a:prstGeom>
          <a:noFill/>
        </p:spPr>
        <p:txBody>
          <a:bodyPr wrap="none" rtlCol="0">
            <a:spAutoFit/>
          </a:bodyPr>
          <a:lstStyle/>
          <a:p>
            <a:r>
              <a:rPr lang="en-US" altLang="zh-TW" dirty="0">
                <a:solidFill>
                  <a:srgbClr val="FFFF00"/>
                </a:solidFill>
              </a:rPr>
              <a:t>(Phase 1)</a:t>
            </a:r>
            <a:endParaRPr lang="zh-TW" altLang="en-US" dirty="0">
              <a:solidFill>
                <a:srgbClr val="FFFF00"/>
              </a:solidFill>
            </a:endParaRPr>
          </a:p>
        </p:txBody>
      </p:sp>
      <p:sp>
        <p:nvSpPr>
          <p:cNvPr id="16" name="文字方塊 15">
            <a:extLst>
              <a:ext uri="{FF2B5EF4-FFF2-40B4-BE49-F238E27FC236}">
                <a16:creationId xmlns:a16="http://schemas.microsoft.com/office/drawing/2014/main" id="{AF5240C0-75AA-4CE1-9D9D-7BF2E02E2F9E}"/>
              </a:ext>
            </a:extLst>
          </p:cNvPr>
          <p:cNvSpPr txBox="1"/>
          <p:nvPr/>
        </p:nvSpPr>
        <p:spPr>
          <a:xfrm>
            <a:off x="8135664" y="4652573"/>
            <a:ext cx="1051891" cy="369332"/>
          </a:xfrm>
          <a:prstGeom prst="rect">
            <a:avLst/>
          </a:prstGeom>
          <a:noFill/>
        </p:spPr>
        <p:txBody>
          <a:bodyPr wrap="none" rtlCol="0">
            <a:spAutoFit/>
          </a:bodyPr>
          <a:lstStyle/>
          <a:p>
            <a:r>
              <a:rPr lang="en-US" altLang="zh-TW" dirty="0">
                <a:solidFill>
                  <a:srgbClr val="FFFF00"/>
                </a:solidFill>
              </a:rPr>
              <a:t>(Phase 2)</a:t>
            </a:r>
            <a:endParaRPr lang="zh-TW" altLang="en-US" dirty="0">
              <a:solidFill>
                <a:srgbClr val="FFFF00"/>
              </a:solidFill>
            </a:endParaRPr>
          </a:p>
        </p:txBody>
      </p:sp>
      <p:sp>
        <p:nvSpPr>
          <p:cNvPr id="2" name="矩形 1">
            <a:extLst>
              <a:ext uri="{FF2B5EF4-FFF2-40B4-BE49-F238E27FC236}">
                <a16:creationId xmlns:a16="http://schemas.microsoft.com/office/drawing/2014/main" id="{01327CDB-A43E-4E8E-98BD-DC4C7DD9377C}"/>
              </a:ext>
            </a:extLst>
          </p:cNvPr>
          <p:cNvSpPr/>
          <p:nvPr/>
        </p:nvSpPr>
        <p:spPr>
          <a:xfrm>
            <a:off x="8035742" y="577132"/>
            <a:ext cx="3152816" cy="663925"/>
          </a:xfrm>
          <a:prstGeom prst="rect">
            <a:avLst/>
          </a:prstGeom>
        </p:spPr>
        <p:txBody>
          <a:bodyPr wrap="square">
            <a:spAutoFit/>
          </a:bodyPr>
          <a:lstStyle/>
          <a:p>
            <a:r>
              <a:rPr lang="zh-TW" altLang="en-US" dirty="0">
                <a:solidFill>
                  <a:schemeClr val="bg1"/>
                </a:solidFill>
                <a:hlinkClick r:id="rId3">
                  <a:extLst>
                    <a:ext uri="{A12FA001-AC4F-418D-AE19-62706E023703}">
                      <ahyp:hlinkClr xmlns:ahyp="http://schemas.microsoft.com/office/drawing/2018/hyperlinkcolor" val="tx"/>
                    </a:ext>
                  </a:extLst>
                </a:hlinkClick>
              </a:rPr>
              <a:t>https://www.indexuniverse.eu/ethereum/ethereum-roadmap/</a:t>
            </a:r>
            <a:endParaRPr lang="zh-TW" altLang="en-US" dirty="0">
              <a:solidFill>
                <a:schemeClr val="bg1"/>
              </a:solidFill>
            </a:endParaRPr>
          </a:p>
        </p:txBody>
      </p:sp>
    </p:spTree>
    <p:extLst>
      <p:ext uri="{BB962C8B-B14F-4D97-AF65-F5344CB8AC3E}">
        <p14:creationId xmlns:p14="http://schemas.microsoft.com/office/powerpoint/2010/main" val="1339550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FFE46-35C4-45CD-9E8A-93AEC644FF3A}"/>
              </a:ext>
            </a:extLst>
          </p:cNvPr>
          <p:cNvSpPr>
            <a:spLocks noGrp="1"/>
          </p:cNvSpPr>
          <p:nvPr>
            <p:ph type="title"/>
          </p:nvPr>
        </p:nvSpPr>
        <p:spPr/>
        <p:txBody>
          <a:bodyPr>
            <a:normAutofit/>
          </a:bodyPr>
          <a:lstStyle/>
          <a:p>
            <a:r>
              <a:rPr lang="en-US" altLang="zh-TW" dirty="0"/>
              <a:t>Ref. ERC-4337, ERC-6551, ERC-5507, EIP-4844</a:t>
            </a:r>
            <a:endParaRPr lang="zh-TW" altLang="en-US" dirty="0"/>
          </a:p>
        </p:txBody>
      </p:sp>
      <p:sp>
        <p:nvSpPr>
          <p:cNvPr id="3" name="內容版面配置區 2">
            <a:extLst>
              <a:ext uri="{FF2B5EF4-FFF2-40B4-BE49-F238E27FC236}">
                <a16:creationId xmlns:a16="http://schemas.microsoft.com/office/drawing/2014/main" id="{80EC8964-8450-4460-9778-AD6C829682BE}"/>
              </a:ext>
            </a:extLst>
          </p:cNvPr>
          <p:cNvSpPr>
            <a:spLocks noGrp="1"/>
          </p:cNvSpPr>
          <p:nvPr>
            <p:ph idx="1"/>
          </p:nvPr>
        </p:nvSpPr>
        <p:spPr>
          <a:xfrm>
            <a:off x="838200" y="1488332"/>
            <a:ext cx="10515600" cy="4688631"/>
          </a:xfrm>
        </p:spPr>
        <p:txBody>
          <a:bodyPr>
            <a:normAutofit/>
          </a:bodyPr>
          <a:lstStyle/>
          <a:p>
            <a:r>
              <a:rPr lang="en-US" altLang="zh-TW" sz="2100" dirty="0">
                <a:hlinkClick r:id="rId2"/>
              </a:rPr>
              <a:t>https://blockcast.it/2023/05/06/ethereum-improvement-proposalsto-look-forward-in-2023/</a:t>
            </a:r>
            <a:endParaRPr lang="en-US" altLang="zh-TW" sz="2100" dirty="0"/>
          </a:p>
          <a:p>
            <a:pPr algn="just">
              <a:lnSpc>
                <a:spcPct val="95000"/>
              </a:lnSpc>
              <a:spcBef>
                <a:spcPts val="1200"/>
              </a:spcBef>
            </a:pPr>
            <a:r>
              <a:rPr lang="en-US" altLang="zh-TW" sz="2600" dirty="0"/>
              <a:t>ERC-4337 aims to upgrade the EOA account used by users to a “smart account”, enabling the account to be executed as a smart contract.</a:t>
            </a:r>
          </a:p>
          <a:p>
            <a:pPr algn="just">
              <a:lnSpc>
                <a:spcPct val="95000"/>
              </a:lnSpc>
              <a:spcBef>
                <a:spcPts val="1200"/>
              </a:spcBef>
            </a:pPr>
            <a:r>
              <a:rPr lang="en-US" altLang="zh-TW" sz="2600" dirty="0"/>
              <a:t>The idea behind ERC-6551 is to link NFTs (ERC-721) and smart accounts into Token Binding Accounts (TBAs), it’s built on top of the ERC-4337 standard.</a:t>
            </a:r>
          </a:p>
          <a:p>
            <a:pPr algn="just">
              <a:lnSpc>
                <a:spcPct val="95000"/>
              </a:lnSpc>
              <a:spcBef>
                <a:spcPts val="1200"/>
              </a:spcBef>
            </a:pPr>
            <a:r>
              <a:rPr lang="en-US" altLang="zh-TW" sz="2600" dirty="0"/>
              <a:t>ERC-5507 aims to add a refund function for fungible and non-fungible tokens (ERC-20, ERC-721 and ERC-1155): before a preset time has elapsed, users have the right to refund their purchases Token. </a:t>
            </a:r>
          </a:p>
          <a:p>
            <a:pPr algn="just">
              <a:lnSpc>
                <a:spcPct val="95000"/>
              </a:lnSpc>
              <a:spcBef>
                <a:spcPts val="1200"/>
              </a:spcBef>
            </a:pPr>
            <a:r>
              <a:rPr lang="en-US" altLang="zh-TW" sz="2600" dirty="0"/>
              <a:t>EIP-4844: Proto-</a:t>
            </a:r>
            <a:r>
              <a:rPr lang="en-US" altLang="zh-TW" sz="2600" dirty="0" err="1"/>
              <a:t>Danksharding</a:t>
            </a:r>
            <a:r>
              <a:rPr lang="en-US" altLang="zh-TW" sz="2600" dirty="0"/>
              <a:t>. It is a step before Ethereum DankSharding</a:t>
            </a:r>
          </a:p>
          <a:p>
            <a:endParaRPr lang="zh-TW" altLang="en-US" dirty="0"/>
          </a:p>
        </p:txBody>
      </p:sp>
      <p:sp>
        <p:nvSpPr>
          <p:cNvPr id="4" name="投影片編號版面配置區 3">
            <a:extLst>
              <a:ext uri="{FF2B5EF4-FFF2-40B4-BE49-F238E27FC236}">
                <a16:creationId xmlns:a16="http://schemas.microsoft.com/office/drawing/2014/main" id="{48EBF9BF-F870-4DCE-A89E-C7787CB374FC}"/>
              </a:ext>
            </a:extLst>
          </p:cNvPr>
          <p:cNvSpPr>
            <a:spLocks noGrp="1"/>
          </p:cNvSpPr>
          <p:nvPr>
            <p:ph type="sldNum" sz="quarter" idx="12"/>
          </p:nvPr>
        </p:nvSpPr>
        <p:spPr/>
        <p:txBody>
          <a:bodyPr/>
          <a:lstStyle/>
          <a:p>
            <a:fld id="{8C04AE96-B1B9-4ED2-B3ED-30B2680CEC7B}" type="slidenum">
              <a:rPr lang="zh-TW" altLang="en-US" smtClean="0"/>
              <a:pPr/>
              <a:t>50</a:t>
            </a:fld>
            <a:endParaRPr lang="zh-TW" altLang="en-US"/>
          </a:p>
        </p:txBody>
      </p:sp>
      <p:pic>
        <p:nvPicPr>
          <p:cNvPr id="5" name="圖片 4">
            <a:extLst>
              <a:ext uri="{FF2B5EF4-FFF2-40B4-BE49-F238E27FC236}">
                <a16:creationId xmlns:a16="http://schemas.microsoft.com/office/drawing/2014/main" id="{7AEB0A73-7A6C-4732-9601-A6DF764E7D0D}"/>
              </a:ext>
            </a:extLst>
          </p:cNvPr>
          <p:cNvPicPr>
            <a:picLocks noChangeAspect="1"/>
          </p:cNvPicPr>
          <p:nvPr/>
        </p:nvPicPr>
        <p:blipFill rotWithShape="1">
          <a:blip r:embed="rId3"/>
          <a:srcRect t="35007"/>
          <a:stretch/>
        </p:blipFill>
        <p:spPr>
          <a:xfrm>
            <a:off x="5435028" y="5663054"/>
            <a:ext cx="5805755" cy="693296"/>
          </a:xfrm>
          <a:prstGeom prst="rect">
            <a:avLst/>
          </a:prstGeom>
        </p:spPr>
      </p:pic>
    </p:spTree>
    <p:extLst>
      <p:ext uri="{BB962C8B-B14F-4D97-AF65-F5344CB8AC3E}">
        <p14:creationId xmlns:p14="http://schemas.microsoft.com/office/powerpoint/2010/main" val="98440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AB0B7-72CC-46BE-813B-E1F034A4483A}"/>
              </a:ext>
            </a:extLst>
          </p:cNvPr>
          <p:cNvSpPr>
            <a:spLocks noGrp="1"/>
          </p:cNvSpPr>
          <p:nvPr>
            <p:ph type="title"/>
          </p:nvPr>
        </p:nvSpPr>
        <p:spPr/>
        <p:txBody>
          <a:bodyPr/>
          <a:lstStyle/>
          <a:p>
            <a:r>
              <a:rPr lang="en-US" altLang="zh-TW" dirty="0"/>
              <a:t>Main Features of Serenity</a:t>
            </a:r>
            <a:endParaRPr lang="zh-TW" altLang="en-US" dirty="0"/>
          </a:p>
        </p:txBody>
      </p:sp>
      <p:sp>
        <p:nvSpPr>
          <p:cNvPr id="4" name="投影片編號版面配置區 3">
            <a:extLst>
              <a:ext uri="{FF2B5EF4-FFF2-40B4-BE49-F238E27FC236}">
                <a16:creationId xmlns:a16="http://schemas.microsoft.com/office/drawing/2014/main" id="{F19DB5A8-F33F-412B-9813-9B13C416D8CF}"/>
              </a:ext>
            </a:extLst>
          </p:cNvPr>
          <p:cNvSpPr>
            <a:spLocks noGrp="1"/>
          </p:cNvSpPr>
          <p:nvPr>
            <p:ph type="sldNum" sz="quarter" idx="12"/>
          </p:nvPr>
        </p:nvSpPr>
        <p:spPr/>
        <p:txBody>
          <a:bodyPr/>
          <a:lstStyle/>
          <a:p>
            <a:fld id="{8C04AE96-B1B9-4ED2-B3ED-30B2680CEC7B}" type="slidenum">
              <a:rPr lang="zh-TW" altLang="en-US" smtClean="0"/>
              <a:pPr/>
              <a:t>6</a:t>
            </a:fld>
            <a:endParaRPr lang="zh-TW" altLang="en-US"/>
          </a:p>
        </p:txBody>
      </p:sp>
      <p:sp>
        <p:nvSpPr>
          <p:cNvPr id="7" name="內容版面配置區 6">
            <a:extLst>
              <a:ext uri="{FF2B5EF4-FFF2-40B4-BE49-F238E27FC236}">
                <a16:creationId xmlns:a16="http://schemas.microsoft.com/office/drawing/2014/main" id="{43461A8E-89CA-499A-AFA9-9810136556DF}"/>
              </a:ext>
            </a:extLst>
          </p:cNvPr>
          <p:cNvSpPr>
            <a:spLocks noGrp="1"/>
          </p:cNvSpPr>
          <p:nvPr>
            <p:ph idx="1"/>
          </p:nvPr>
        </p:nvSpPr>
        <p:spPr/>
        <p:txBody>
          <a:bodyPr/>
          <a:lstStyle/>
          <a:p>
            <a:pPr algn="just">
              <a:spcBef>
                <a:spcPts val="1200"/>
              </a:spcBef>
            </a:pPr>
            <a:r>
              <a:rPr lang="en-US" altLang="zh-TW" dirty="0"/>
              <a:t>Switch from a </a:t>
            </a:r>
            <a:r>
              <a:rPr lang="en-US" altLang="zh-TW" dirty="0">
                <a:solidFill>
                  <a:schemeClr val="bg1">
                    <a:lumMod val="50000"/>
                  </a:schemeClr>
                </a:solidFill>
              </a:rPr>
              <a:t>Proof-of-Work</a:t>
            </a:r>
            <a:r>
              <a:rPr lang="en-US" altLang="zh-TW" dirty="0"/>
              <a:t> (</a:t>
            </a:r>
            <a:r>
              <a:rPr lang="en-US" altLang="zh-TW" dirty="0">
                <a:solidFill>
                  <a:schemeClr val="bg1">
                    <a:lumMod val="50000"/>
                  </a:schemeClr>
                </a:solidFill>
              </a:rPr>
              <a:t>PoW</a:t>
            </a:r>
            <a:r>
              <a:rPr lang="en-US" altLang="zh-TW" dirty="0"/>
              <a:t>)-based chain to a </a:t>
            </a:r>
            <a:r>
              <a:rPr lang="en-US" altLang="zh-TW" dirty="0">
                <a:solidFill>
                  <a:srgbClr val="FF0000"/>
                </a:solidFill>
              </a:rPr>
              <a:t>Proof-of-Stake</a:t>
            </a:r>
            <a:r>
              <a:rPr lang="en-US" altLang="zh-TW" dirty="0"/>
              <a:t> (</a:t>
            </a:r>
            <a:r>
              <a:rPr lang="en-US" altLang="zh-TW" dirty="0">
                <a:solidFill>
                  <a:srgbClr val="FF0000"/>
                </a:solidFill>
              </a:rPr>
              <a:t>PoS</a:t>
            </a:r>
            <a:r>
              <a:rPr lang="en-US" altLang="zh-TW" dirty="0"/>
              <a:t>)-based chain (</a:t>
            </a:r>
            <a:r>
              <a:rPr lang="en-US" altLang="zh-TW" dirty="0">
                <a:solidFill>
                  <a:srgbClr val="0000FF"/>
                </a:solidFill>
              </a:rPr>
              <a:t>The Merge</a:t>
            </a:r>
            <a:r>
              <a:rPr lang="en-US" altLang="zh-TW" dirty="0"/>
              <a:t>, Completed on Sept. 15, 2022)</a:t>
            </a:r>
          </a:p>
          <a:p>
            <a:pPr algn="just">
              <a:spcBef>
                <a:spcPts val="1200"/>
              </a:spcBef>
            </a:pPr>
            <a:r>
              <a:rPr lang="en-US" altLang="zh-TW" dirty="0">
                <a:solidFill>
                  <a:srgbClr val="FF0000"/>
                </a:solidFill>
              </a:rPr>
              <a:t>Sharding</a:t>
            </a:r>
            <a:r>
              <a:rPr lang="en-US" altLang="zh-TW" dirty="0"/>
              <a:t>, which introduces the concept of shard chains and allows increased transaction throughput and immediate finality.</a:t>
            </a:r>
          </a:p>
          <a:p>
            <a:pPr algn="just">
              <a:spcBef>
                <a:spcPts val="1200"/>
              </a:spcBef>
            </a:pPr>
            <a:r>
              <a:rPr lang="en-US" altLang="zh-TW" dirty="0">
                <a:solidFill>
                  <a:srgbClr val="FF0000"/>
                </a:solidFill>
              </a:rPr>
              <a:t>Sidechains</a:t>
            </a:r>
            <a:r>
              <a:rPr lang="en-US" altLang="zh-TW" dirty="0"/>
              <a:t> will be used to enhance privacy, permissions, and governance. (</a:t>
            </a:r>
            <a:r>
              <a:rPr lang="en-US" altLang="zh-TW" dirty="0">
                <a:solidFill>
                  <a:srgbClr val="0070C0"/>
                </a:solidFill>
              </a:rPr>
              <a:t>Ethereum</a:t>
            </a:r>
            <a:r>
              <a:rPr lang="en-US" altLang="zh-TW" dirty="0"/>
              <a:t> </a:t>
            </a:r>
            <a:r>
              <a:rPr lang="en-US" altLang="zh-TW" dirty="0">
                <a:solidFill>
                  <a:srgbClr val="0070C0"/>
                </a:solidFill>
              </a:rPr>
              <a:t>Scaling</a:t>
            </a:r>
            <a:r>
              <a:rPr lang="en-US" altLang="zh-TW" dirty="0"/>
              <a:t>)</a:t>
            </a:r>
            <a:endParaRPr lang="zh-TW" altLang="en-US" dirty="0"/>
          </a:p>
          <a:p>
            <a:pPr>
              <a:spcBef>
                <a:spcPts val="1200"/>
              </a:spcBef>
            </a:pPr>
            <a:r>
              <a:rPr lang="en-US" altLang="zh-TW" dirty="0" err="1">
                <a:solidFill>
                  <a:srgbClr val="FF0000"/>
                </a:solidFill>
              </a:rPr>
              <a:t>eWASM</a:t>
            </a:r>
            <a:r>
              <a:rPr lang="en-US" altLang="zh-TW" dirty="0"/>
              <a:t>, an improved version of the</a:t>
            </a:r>
            <a:br>
              <a:rPr lang="en-US" altLang="zh-TW" dirty="0"/>
            </a:br>
            <a:r>
              <a:rPr lang="en-US" altLang="zh-TW" dirty="0"/>
              <a:t>Ethereum Virtual Machine (EVM).</a:t>
            </a:r>
          </a:p>
        </p:txBody>
      </p:sp>
      <p:pic>
        <p:nvPicPr>
          <p:cNvPr id="10" name="圖片 9">
            <a:extLst>
              <a:ext uri="{FF2B5EF4-FFF2-40B4-BE49-F238E27FC236}">
                <a16:creationId xmlns:a16="http://schemas.microsoft.com/office/drawing/2014/main" id="{0505B763-87DA-4033-8C6F-2194D15DA793}"/>
              </a:ext>
            </a:extLst>
          </p:cNvPr>
          <p:cNvPicPr>
            <a:picLocks noChangeAspect="1"/>
          </p:cNvPicPr>
          <p:nvPr/>
        </p:nvPicPr>
        <p:blipFill rotWithShape="1">
          <a:blip r:embed="rId2">
            <a:extLst>
              <a:ext uri="{28A0092B-C50C-407E-A947-70E740481C1C}">
                <a14:useLocalDpi xmlns:a14="http://schemas.microsoft.com/office/drawing/2010/main" val="0"/>
              </a:ext>
            </a:extLst>
          </a:blip>
          <a:srcRect l="9940" t="30664" r="4420" b="28180"/>
          <a:stretch/>
        </p:blipFill>
        <p:spPr>
          <a:xfrm>
            <a:off x="6679059" y="4376211"/>
            <a:ext cx="4674741" cy="1890445"/>
          </a:xfrm>
          <a:prstGeom prst="rect">
            <a:avLst/>
          </a:prstGeom>
        </p:spPr>
      </p:pic>
      <p:sp>
        <p:nvSpPr>
          <p:cNvPr id="6" name="橢圓 5">
            <a:extLst>
              <a:ext uri="{FF2B5EF4-FFF2-40B4-BE49-F238E27FC236}">
                <a16:creationId xmlns:a16="http://schemas.microsoft.com/office/drawing/2014/main" id="{D20E7DC2-06D1-47A3-B818-45DF4352BE08}"/>
              </a:ext>
            </a:extLst>
          </p:cNvPr>
          <p:cNvSpPr/>
          <p:nvPr/>
        </p:nvSpPr>
        <p:spPr>
          <a:xfrm>
            <a:off x="539050" y="1527767"/>
            <a:ext cx="299150" cy="2991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b="1" dirty="0">
                <a:solidFill>
                  <a:schemeClr val="tx1"/>
                </a:solidFill>
              </a:rPr>
              <a:t>1</a:t>
            </a:r>
            <a:endParaRPr lang="zh-TW" altLang="en-US" sz="2000" b="1" dirty="0">
              <a:solidFill>
                <a:schemeClr val="tx1"/>
              </a:solidFill>
            </a:endParaRPr>
          </a:p>
        </p:txBody>
      </p:sp>
      <p:sp>
        <p:nvSpPr>
          <p:cNvPr id="8" name="橢圓 7">
            <a:extLst>
              <a:ext uri="{FF2B5EF4-FFF2-40B4-BE49-F238E27FC236}">
                <a16:creationId xmlns:a16="http://schemas.microsoft.com/office/drawing/2014/main" id="{D3D61D1F-6BF4-4333-9389-CC70F915650F}"/>
              </a:ext>
            </a:extLst>
          </p:cNvPr>
          <p:cNvSpPr/>
          <p:nvPr/>
        </p:nvSpPr>
        <p:spPr>
          <a:xfrm>
            <a:off x="539050" y="2464652"/>
            <a:ext cx="299150" cy="2991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b="1" dirty="0">
                <a:solidFill>
                  <a:schemeClr val="tx1"/>
                </a:solidFill>
              </a:rPr>
              <a:t>2</a:t>
            </a:r>
            <a:endParaRPr lang="zh-TW" altLang="en-US" sz="2000" b="1" dirty="0">
              <a:solidFill>
                <a:schemeClr val="tx1"/>
              </a:solidFill>
            </a:endParaRPr>
          </a:p>
        </p:txBody>
      </p:sp>
      <p:sp>
        <p:nvSpPr>
          <p:cNvPr id="9" name="橢圓 8">
            <a:extLst>
              <a:ext uri="{FF2B5EF4-FFF2-40B4-BE49-F238E27FC236}">
                <a16:creationId xmlns:a16="http://schemas.microsoft.com/office/drawing/2014/main" id="{13267613-CC6D-47C1-B170-100599C74AD0}"/>
              </a:ext>
            </a:extLst>
          </p:cNvPr>
          <p:cNvSpPr/>
          <p:nvPr/>
        </p:nvSpPr>
        <p:spPr>
          <a:xfrm>
            <a:off x="539050" y="3383922"/>
            <a:ext cx="299150" cy="2991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b="1" dirty="0">
                <a:solidFill>
                  <a:schemeClr val="tx1"/>
                </a:solidFill>
              </a:rPr>
              <a:t>3</a:t>
            </a:r>
            <a:endParaRPr lang="zh-TW" altLang="en-US" sz="2000" b="1" dirty="0">
              <a:solidFill>
                <a:schemeClr val="tx1"/>
              </a:solidFill>
            </a:endParaRPr>
          </a:p>
        </p:txBody>
      </p:sp>
      <p:sp>
        <p:nvSpPr>
          <p:cNvPr id="11" name="橢圓 10">
            <a:extLst>
              <a:ext uri="{FF2B5EF4-FFF2-40B4-BE49-F238E27FC236}">
                <a16:creationId xmlns:a16="http://schemas.microsoft.com/office/drawing/2014/main" id="{A4E16245-3EF5-4E49-A3D7-319143E7D7D4}"/>
              </a:ext>
            </a:extLst>
          </p:cNvPr>
          <p:cNvSpPr/>
          <p:nvPr/>
        </p:nvSpPr>
        <p:spPr>
          <a:xfrm>
            <a:off x="539050" y="4292105"/>
            <a:ext cx="299150" cy="29915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b="1" dirty="0">
                <a:solidFill>
                  <a:schemeClr val="tx1"/>
                </a:solidFill>
              </a:rPr>
              <a:t>4</a:t>
            </a:r>
            <a:endParaRPr lang="zh-TW" altLang="en-US" sz="2000" b="1" dirty="0">
              <a:solidFill>
                <a:schemeClr val="tx1"/>
              </a:solidFill>
            </a:endParaRPr>
          </a:p>
        </p:txBody>
      </p:sp>
    </p:spTree>
    <p:extLst>
      <p:ext uri="{BB962C8B-B14F-4D97-AF65-F5344CB8AC3E}">
        <p14:creationId xmlns:p14="http://schemas.microsoft.com/office/powerpoint/2010/main" val="311972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9C3135-C2D2-4A71-88C1-77C35A9A3C7B}"/>
              </a:ext>
            </a:extLst>
          </p:cNvPr>
          <p:cNvSpPr>
            <a:spLocks noGrp="1"/>
          </p:cNvSpPr>
          <p:nvPr>
            <p:ph type="title"/>
          </p:nvPr>
        </p:nvSpPr>
        <p:spPr>
          <a:xfrm>
            <a:off x="838200" y="365125"/>
            <a:ext cx="10515600" cy="1016203"/>
          </a:xfrm>
        </p:spPr>
        <p:txBody>
          <a:bodyPr/>
          <a:lstStyle/>
          <a:p>
            <a:r>
              <a:rPr lang="en-US" altLang="zh-TW" dirty="0">
                <a:solidFill>
                  <a:srgbClr val="0070C0"/>
                </a:solidFill>
              </a:rPr>
              <a:t>Beacon Chain</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DEE43864-36B6-44CF-9A08-CB8166DF0DB4}"/>
              </a:ext>
            </a:extLst>
          </p:cNvPr>
          <p:cNvSpPr>
            <a:spLocks noGrp="1"/>
          </p:cNvSpPr>
          <p:nvPr>
            <p:ph idx="1"/>
          </p:nvPr>
        </p:nvSpPr>
        <p:spPr>
          <a:xfrm>
            <a:off x="838200" y="1381327"/>
            <a:ext cx="10515600" cy="4975023"/>
          </a:xfrm>
        </p:spPr>
        <p:txBody>
          <a:bodyPr>
            <a:normAutofit fontScale="92500" lnSpcReduction="10000"/>
          </a:bodyPr>
          <a:lstStyle/>
          <a:p>
            <a:pPr algn="just">
              <a:lnSpc>
                <a:spcPct val="100000"/>
              </a:lnSpc>
              <a:spcBef>
                <a:spcPts val="600"/>
              </a:spcBef>
            </a:pPr>
            <a:r>
              <a:rPr lang="en-US" altLang="zh-TW" dirty="0"/>
              <a:t>The Beacon Chain was the name of the original PoS blockchain that was launched in 2020. It was created to ensure the PoS consensus logic was sound and sustainable before enabling it on Ethereum Mainnet. Therefore, it ran alongside the original PoW Ethereum.</a:t>
            </a:r>
          </a:p>
          <a:p>
            <a:pPr algn="just">
              <a:lnSpc>
                <a:spcPct val="100000"/>
              </a:lnSpc>
              <a:spcBef>
                <a:spcPts val="600"/>
              </a:spcBef>
            </a:pPr>
            <a:r>
              <a:rPr lang="en-US" altLang="zh-TW" dirty="0"/>
              <a:t>Switching off PoW and switching on PoS on Ethereum required instructing the Beacon Chain to accept transactions from the original Ethereum chain, bundle them into blocks and then organize them into a blockchain using a PoS based consensus mechanism.</a:t>
            </a:r>
          </a:p>
          <a:p>
            <a:pPr algn="just">
              <a:lnSpc>
                <a:spcPct val="100000"/>
              </a:lnSpc>
              <a:spcBef>
                <a:spcPts val="600"/>
              </a:spcBef>
            </a:pPr>
            <a:r>
              <a:rPr lang="en-US" altLang="zh-TW" dirty="0"/>
              <a:t>At the same moment, the original Ethereum clients turned off their mining, block propagation and consensus logic, handing that all over to the Beacon Chain. This event was known as The Merge. Once The Merge happened, </a:t>
            </a:r>
            <a:r>
              <a:rPr lang="en-US" altLang="zh-TW" dirty="0">
                <a:solidFill>
                  <a:srgbClr val="0070C0"/>
                </a:solidFill>
              </a:rPr>
              <a:t>there were no longer two blockchains</a:t>
            </a:r>
            <a:r>
              <a:rPr lang="en-US" altLang="zh-TW" dirty="0"/>
              <a:t>; </a:t>
            </a:r>
            <a:r>
              <a:rPr lang="en-US" altLang="zh-TW" dirty="0">
                <a:solidFill>
                  <a:srgbClr val="FF0000"/>
                </a:solidFill>
              </a:rPr>
              <a:t>there was just one PoS Ethereum chain</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3ED5D660-E2D8-484B-BA44-1AC7D7E4B75A}"/>
              </a:ext>
            </a:extLst>
          </p:cNvPr>
          <p:cNvSpPr>
            <a:spLocks noGrp="1"/>
          </p:cNvSpPr>
          <p:nvPr>
            <p:ph type="sldNum" sz="quarter" idx="12"/>
          </p:nvPr>
        </p:nvSpPr>
        <p:spPr/>
        <p:txBody>
          <a:bodyPr/>
          <a:lstStyle/>
          <a:p>
            <a:fld id="{8C04AE96-B1B9-4ED2-B3ED-30B2680CEC7B}" type="slidenum">
              <a:rPr lang="zh-TW" altLang="en-US" smtClean="0"/>
              <a:pPr/>
              <a:t>7</a:t>
            </a:fld>
            <a:endParaRPr lang="zh-TW" altLang="en-US"/>
          </a:p>
        </p:txBody>
      </p:sp>
      <p:sp>
        <p:nvSpPr>
          <p:cNvPr id="5" name="矩形 4">
            <a:extLst>
              <a:ext uri="{FF2B5EF4-FFF2-40B4-BE49-F238E27FC236}">
                <a16:creationId xmlns:a16="http://schemas.microsoft.com/office/drawing/2014/main" id="{AA7B1C41-6479-4841-8695-0F27B34D2DDE}"/>
              </a:ext>
            </a:extLst>
          </p:cNvPr>
          <p:cNvSpPr/>
          <p:nvPr/>
        </p:nvSpPr>
        <p:spPr>
          <a:xfrm>
            <a:off x="5986778" y="673171"/>
            <a:ext cx="5428666" cy="400110"/>
          </a:xfrm>
          <a:prstGeom prst="rect">
            <a:avLst/>
          </a:prstGeom>
        </p:spPr>
        <p:txBody>
          <a:bodyPr wrap="none">
            <a:spAutoFit/>
          </a:bodyPr>
          <a:lstStyle/>
          <a:p>
            <a:r>
              <a:rPr lang="en-US" altLang="zh-TW" sz="2000" dirty="0">
                <a:hlinkClick r:id="rId2"/>
              </a:rPr>
              <a:t>https://ethereum.org/en/roadmap/beacon-chain/</a:t>
            </a:r>
            <a:endParaRPr lang="en-US" altLang="zh-TW" sz="2000" dirty="0"/>
          </a:p>
        </p:txBody>
      </p:sp>
    </p:spTree>
    <p:extLst>
      <p:ext uri="{BB962C8B-B14F-4D97-AF65-F5344CB8AC3E}">
        <p14:creationId xmlns:p14="http://schemas.microsoft.com/office/powerpoint/2010/main" val="3262910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68AF42-0CCC-472E-AD9F-D68DE2E33C70}"/>
              </a:ext>
            </a:extLst>
          </p:cNvPr>
          <p:cNvSpPr>
            <a:spLocks noGrp="1"/>
          </p:cNvSpPr>
          <p:nvPr>
            <p:ph type="title"/>
          </p:nvPr>
        </p:nvSpPr>
        <p:spPr/>
        <p:txBody>
          <a:bodyPr/>
          <a:lstStyle/>
          <a:p>
            <a:r>
              <a:rPr lang="en-US" altLang="zh-TW" dirty="0">
                <a:solidFill>
                  <a:srgbClr val="0070C0"/>
                </a:solidFill>
              </a:rPr>
              <a:t>The Merge </a:t>
            </a:r>
            <a:r>
              <a:rPr lang="en-US" altLang="zh-TW" dirty="0"/>
              <a:t>(1/6)</a:t>
            </a:r>
            <a:endParaRPr lang="zh-TW" altLang="en-US" dirty="0"/>
          </a:p>
        </p:txBody>
      </p:sp>
      <p:sp>
        <p:nvSpPr>
          <p:cNvPr id="3" name="內容版面配置區 2">
            <a:extLst>
              <a:ext uri="{FF2B5EF4-FFF2-40B4-BE49-F238E27FC236}">
                <a16:creationId xmlns:a16="http://schemas.microsoft.com/office/drawing/2014/main" id="{15F42B04-00A4-4C9B-8149-21BC5289DA25}"/>
              </a:ext>
            </a:extLst>
          </p:cNvPr>
          <p:cNvSpPr>
            <a:spLocks noGrp="1"/>
          </p:cNvSpPr>
          <p:nvPr>
            <p:ph idx="1"/>
          </p:nvPr>
        </p:nvSpPr>
        <p:spPr>
          <a:xfrm>
            <a:off x="838200" y="1381328"/>
            <a:ext cx="10515600" cy="4795636"/>
          </a:xfrm>
        </p:spPr>
        <p:txBody>
          <a:bodyPr/>
          <a:lstStyle/>
          <a:p>
            <a:pPr algn="just">
              <a:spcBef>
                <a:spcPts val="600"/>
              </a:spcBef>
            </a:pPr>
            <a:r>
              <a:rPr lang="en-US" altLang="zh-TW" dirty="0"/>
              <a:t>The Merge was the joining of the original execution layer of Ethereum (the Mainnet) with its new PoS consensus layer, the Beacon Chain. </a:t>
            </a:r>
          </a:p>
          <a:p>
            <a:pPr lvl="1" algn="just">
              <a:spcBef>
                <a:spcPts val="600"/>
              </a:spcBef>
            </a:pPr>
            <a:r>
              <a:rPr lang="en-US" altLang="zh-TW" dirty="0"/>
              <a:t>This completed Ethereum's transition to PoS consensus, officially deprecating PoW and reducing energy consumption by ~99.95%.</a:t>
            </a:r>
          </a:p>
          <a:p>
            <a:endParaRPr lang="zh-TW" altLang="en-US" dirty="0"/>
          </a:p>
        </p:txBody>
      </p:sp>
      <p:sp>
        <p:nvSpPr>
          <p:cNvPr id="4" name="投影片編號版面配置區 3">
            <a:extLst>
              <a:ext uri="{FF2B5EF4-FFF2-40B4-BE49-F238E27FC236}">
                <a16:creationId xmlns:a16="http://schemas.microsoft.com/office/drawing/2014/main" id="{C8671117-6A5E-48C4-902B-E1A902485A94}"/>
              </a:ext>
            </a:extLst>
          </p:cNvPr>
          <p:cNvSpPr>
            <a:spLocks noGrp="1"/>
          </p:cNvSpPr>
          <p:nvPr>
            <p:ph type="sldNum" sz="quarter" idx="12"/>
          </p:nvPr>
        </p:nvSpPr>
        <p:spPr/>
        <p:txBody>
          <a:bodyPr/>
          <a:lstStyle/>
          <a:p>
            <a:fld id="{8C04AE96-B1B9-4ED2-B3ED-30B2680CEC7B}" type="slidenum">
              <a:rPr lang="zh-TW" altLang="en-US" smtClean="0"/>
              <a:pPr/>
              <a:t>8</a:t>
            </a:fld>
            <a:endParaRPr lang="zh-TW" altLang="en-US"/>
          </a:p>
        </p:txBody>
      </p:sp>
      <p:sp>
        <p:nvSpPr>
          <p:cNvPr id="5" name="矩形 4">
            <a:extLst>
              <a:ext uri="{FF2B5EF4-FFF2-40B4-BE49-F238E27FC236}">
                <a16:creationId xmlns:a16="http://schemas.microsoft.com/office/drawing/2014/main" id="{A5958534-16E8-4F1C-BCF4-875B2F4B4A23}"/>
              </a:ext>
            </a:extLst>
          </p:cNvPr>
          <p:cNvSpPr/>
          <p:nvPr/>
        </p:nvSpPr>
        <p:spPr>
          <a:xfrm>
            <a:off x="6764672" y="673171"/>
            <a:ext cx="4692567" cy="400110"/>
          </a:xfrm>
          <a:prstGeom prst="rect">
            <a:avLst/>
          </a:prstGeom>
        </p:spPr>
        <p:txBody>
          <a:bodyPr wrap="none">
            <a:spAutoFit/>
          </a:bodyPr>
          <a:lstStyle/>
          <a:p>
            <a:r>
              <a:rPr lang="zh-TW" altLang="en-US" sz="2000" dirty="0">
                <a:hlinkClick r:id="rId2"/>
              </a:rPr>
              <a:t>https://ethereum.org/en/roadmap/merge/</a:t>
            </a:r>
            <a:endParaRPr lang="zh-TW" altLang="en-US" sz="2000" dirty="0"/>
          </a:p>
        </p:txBody>
      </p:sp>
      <p:grpSp>
        <p:nvGrpSpPr>
          <p:cNvPr id="8" name="群組 7">
            <a:extLst>
              <a:ext uri="{FF2B5EF4-FFF2-40B4-BE49-F238E27FC236}">
                <a16:creationId xmlns:a16="http://schemas.microsoft.com/office/drawing/2014/main" id="{F713E363-B38F-4B1E-B126-61F8EED21EA3}"/>
              </a:ext>
            </a:extLst>
          </p:cNvPr>
          <p:cNvGrpSpPr/>
          <p:nvPr/>
        </p:nvGrpSpPr>
        <p:grpSpPr>
          <a:xfrm>
            <a:off x="1867950" y="3256908"/>
            <a:ext cx="9001251" cy="2920056"/>
            <a:chOff x="1960417" y="3339103"/>
            <a:chExt cx="9001251" cy="2920056"/>
          </a:xfrm>
        </p:grpSpPr>
        <p:pic>
          <p:nvPicPr>
            <p:cNvPr id="6" name="圖片 5">
              <a:extLst>
                <a:ext uri="{FF2B5EF4-FFF2-40B4-BE49-F238E27FC236}">
                  <a16:creationId xmlns:a16="http://schemas.microsoft.com/office/drawing/2014/main" id="{31EAD3D3-40A3-4C16-AF1A-1F039D5F8EE1}"/>
                </a:ext>
              </a:extLst>
            </p:cNvPr>
            <p:cNvPicPr>
              <a:picLocks noChangeAspect="1"/>
            </p:cNvPicPr>
            <p:nvPr/>
          </p:nvPicPr>
          <p:blipFill>
            <a:blip r:embed="rId3"/>
            <a:stretch>
              <a:fillRect/>
            </a:stretch>
          </p:blipFill>
          <p:spPr>
            <a:xfrm>
              <a:off x="1960417" y="3339103"/>
              <a:ext cx="6852950" cy="2920056"/>
            </a:xfrm>
            <a:prstGeom prst="rect">
              <a:avLst/>
            </a:prstGeom>
          </p:spPr>
        </p:pic>
        <p:sp>
          <p:nvSpPr>
            <p:cNvPr id="7" name="矩形 6">
              <a:extLst>
                <a:ext uri="{FF2B5EF4-FFF2-40B4-BE49-F238E27FC236}">
                  <a16:creationId xmlns:a16="http://schemas.microsoft.com/office/drawing/2014/main" id="{F6F71CD6-FDE3-4BC0-9273-1503B4465E43}"/>
                </a:ext>
              </a:extLst>
            </p:cNvPr>
            <p:cNvSpPr/>
            <p:nvPr/>
          </p:nvSpPr>
          <p:spPr>
            <a:xfrm>
              <a:off x="8813367" y="4358133"/>
              <a:ext cx="2148301" cy="707886"/>
            </a:xfrm>
            <a:prstGeom prst="rect">
              <a:avLst/>
            </a:prstGeom>
          </p:spPr>
          <p:txBody>
            <a:bodyPr wrap="square">
              <a:spAutoFit/>
            </a:bodyPr>
            <a:lstStyle/>
            <a:p>
              <a:r>
                <a:rPr lang="en-US" altLang="zh-TW" sz="2000" dirty="0"/>
                <a:t>No history was lost in The Merge.</a:t>
              </a:r>
              <a:endParaRPr lang="zh-TW" altLang="en-US" sz="2000" dirty="0"/>
            </a:p>
          </p:txBody>
        </p:sp>
      </p:grpSp>
    </p:spTree>
    <p:extLst>
      <p:ext uri="{BB962C8B-B14F-4D97-AF65-F5344CB8AC3E}">
        <p14:creationId xmlns:p14="http://schemas.microsoft.com/office/powerpoint/2010/main" val="423467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4346C3-F6ED-416F-88A6-279550CBAACE}"/>
              </a:ext>
            </a:extLst>
          </p:cNvPr>
          <p:cNvSpPr>
            <a:spLocks noGrp="1"/>
          </p:cNvSpPr>
          <p:nvPr>
            <p:ph type="title"/>
          </p:nvPr>
        </p:nvSpPr>
        <p:spPr/>
        <p:txBody>
          <a:bodyPr/>
          <a:lstStyle/>
          <a:p>
            <a:r>
              <a:rPr lang="en-US" altLang="zh-TW" dirty="0"/>
              <a:t>The Merge (2/6)</a:t>
            </a:r>
            <a:endParaRPr lang="zh-TW" altLang="en-US" dirty="0"/>
          </a:p>
        </p:txBody>
      </p:sp>
      <p:sp>
        <p:nvSpPr>
          <p:cNvPr id="3" name="內容版面配置區 2">
            <a:extLst>
              <a:ext uri="{FF2B5EF4-FFF2-40B4-BE49-F238E27FC236}">
                <a16:creationId xmlns:a16="http://schemas.microsoft.com/office/drawing/2014/main" id="{99E6879B-52B1-4C8F-8C13-1479C3D17384}"/>
              </a:ext>
            </a:extLst>
          </p:cNvPr>
          <p:cNvSpPr>
            <a:spLocks noGrp="1"/>
          </p:cNvSpPr>
          <p:nvPr>
            <p:ph idx="1"/>
          </p:nvPr>
        </p:nvSpPr>
        <p:spPr>
          <a:xfrm>
            <a:off x="838200" y="1488332"/>
            <a:ext cx="10515600" cy="4891919"/>
          </a:xfrm>
        </p:spPr>
        <p:txBody>
          <a:bodyPr/>
          <a:lstStyle/>
          <a:p>
            <a:r>
              <a:rPr lang="en-US" altLang="zh-TW" dirty="0"/>
              <a:t>The Merge and the Beacon Chain</a:t>
            </a:r>
          </a:p>
          <a:p>
            <a:pPr lvl="1" algn="just">
              <a:lnSpc>
                <a:spcPct val="95000"/>
              </a:lnSpc>
              <a:spcBef>
                <a:spcPts val="600"/>
              </a:spcBef>
            </a:pPr>
            <a:r>
              <a:rPr lang="en-US" altLang="zh-TW" dirty="0"/>
              <a:t>The Merge represents the formal adoption of </a:t>
            </a:r>
            <a:r>
              <a:rPr lang="en-US" altLang="zh-TW" dirty="0">
                <a:solidFill>
                  <a:srgbClr val="FF0000"/>
                </a:solidFill>
              </a:rPr>
              <a:t>the Beacon Chain as the new consensus layer </a:t>
            </a:r>
            <a:r>
              <a:rPr lang="en-US" altLang="zh-TW" dirty="0"/>
              <a:t>to the original </a:t>
            </a:r>
            <a:r>
              <a:rPr lang="en-US" altLang="zh-TW" dirty="0">
                <a:solidFill>
                  <a:srgbClr val="0070C0"/>
                </a:solidFill>
              </a:rPr>
              <a:t>Mainnet execution layer</a:t>
            </a:r>
            <a:r>
              <a:rPr lang="en-US" altLang="zh-TW" dirty="0"/>
              <a:t>. Since The Merge, validators are assigned to secure Ethereum Mainnet, and mining on PoW is no longer a valid means of block production.</a:t>
            </a:r>
          </a:p>
          <a:p>
            <a:pPr lvl="1" algn="just">
              <a:lnSpc>
                <a:spcPct val="95000"/>
              </a:lnSpc>
              <a:spcBef>
                <a:spcPts val="600"/>
              </a:spcBef>
            </a:pPr>
            <a:r>
              <a:rPr lang="en-US" altLang="zh-TW" dirty="0"/>
              <a:t>Blocks are instead proposed by validating nodes that have staked ETH in return for the right to participate in consensus. These upgrades set the stage for future scalability upgrades, including </a:t>
            </a:r>
            <a:r>
              <a:rPr lang="en-US" altLang="zh-TW" dirty="0" err="1"/>
              <a:t>sharding</a:t>
            </a:r>
            <a:r>
              <a:rPr lang="en-US" altLang="zh-TW" dirty="0"/>
              <a:t>.</a:t>
            </a:r>
          </a:p>
          <a:p>
            <a:pPr algn="just">
              <a:spcBef>
                <a:spcPts val="1200"/>
              </a:spcBef>
            </a:pPr>
            <a:r>
              <a:rPr lang="en-US" altLang="zh-TW" dirty="0"/>
              <a:t>The Merge and the Shanghai upgrade (on March 12, 2023)</a:t>
            </a:r>
          </a:p>
          <a:p>
            <a:pPr lvl="1" algn="just">
              <a:lnSpc>
                <a:spcPct val="95000"/>
              </a:lnSpc>
              <a:spcBef>
                <a:spcPts val="600"/>
              </a:spcBef>
            </a:pPr>
            <a:r>
              <a:rPr lang="en-US" altLang="zh-TW" dirty="0"/>
              <a:t>The Merge upgrade did not include certain anticipated features such as the ability to withdraw staked ETH. This functionality was enabled separately with the Shanghai/Capella upgrade.</a:t>
            </a:r>
            <a:endParaRPr lang="zh-TW" altLang="en-US" dirty="0"/>
          </a:p>
        </p:txBody>
      </p:sp>
      <p:sp>
        <p:nvSpPr>
          <p:cNvPr id="4" name="投影片編號版面配置區 3">
            <a:extLst>
              <a:ext uri="{FF2B5EF4-FFF2-40B4-BE49-F238E27FC236}">
                <a16:creationId xmlns:a16="http://schemas.microsoft.com/office/drawing/2014/main" id="{6F918407-C13E-4A08-94D9-02A60ED47BF2}"/>
              </a:ext>
            </a:extLst>
          </p:cNvPr>
          <p:cNvSpPr>
            <a:spLocks noGrp="1"/>
          </p:cNvSpPr>
          <p:nvPr>
            <p:ph type="sldNum" sz="quarter" idx="12"/>
          </p:nvPr>
        </p:nvSpPr>
        <p:spPr/>
        <p:txBody>
          <a:bodyPr/>
          <a:lstStyle/>
          <a:p>
            <a:fld id="{8C04AE96-B1B9-4ED2-B3ED-30B2680CEC7B}" type="slidenum">
              <a:rPr lang="zh-TW" altLang="en-US" smtClean="0"/>
              <a:pPr/>
              <a:t>9</a:t>
            </a:fld>
            <a:endParaRPr lang="zh-TW" altLang="en-US"/>
          </a:p>
        </p:txBody>
      </p:sp>
    </p:spTree>
    <p:extLst>
      <p:ext uri="{BB962C8B-B14F-4D97-AF65-F5344CB8AC3E}">
        <p14:creationId xmlns:p14="http://schemas.microsoft.com/office/powerpoint/2010/main" val="379282597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6989</TotalTime>
  <Words>4693</Words>
  <Application>Microsoft Office PowerPoint</Application>
  <PresentationFormat>寬螢幕</PresentationFormat>
  <Paragraphs>271</Paragraphs>
  <Slides>50</Slides>
  <Notes>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50</vt:i4>
      </vt:variant>
    </vt:vector>
  </HeadingPairs>
  <TitlesOfParts>
    <vt:vector size="57" baseType="lpstr">
      <vt:lpstr>新細明體</vt:lpstr>
      <vt:lpstr>Arial</vt:lpstr>
      <vt:lpstr>Calibri</vt:lpstr>
      <vt:lpstr>Calibri Light</vt:lpstr>
      <vt:lpstr>Times New Roman</vt:lpstr>
      <vt:lpstr>Wingdings</vt:lpstr>
      <vt:lpstr>Office 佈景主題</vt:lpstr>
      <vt:lpstr>11. Ethereum 2.0</vt:lpstr>
      <vt:lpstr>Blockchain Trilemma</vt:lpstr>
      <vt:lpstr>Mapping Blockchains According to the Trilemma</vt:lpstr>
      <vt:lpstr>The Roadmap (Plan) to Serenity</vt:lpstr>
      <vt:lpstr>PowerPoint 簡報</vt:lpstr>
      <vt:lpstr>Main Features of Serenity</vt:lpstr>
      <vt:lpstr>Beacon Chain</vt:lpstr>
      <vt:lpstr>The Merge (1/6)</vt:lpstr>
      <vt:lpstr>The Merge (2/6)</vt:lpstr>
      <vt:lpstr>The Merge (3/6)</vt:lpstr>
      <vt:lpstr>The Merge (4/6)</vt:lpstr>
      <vt:lpstr>The Merge (5/6)</vt:lpstr>
      <vt:lpstr>The Merge (6/6)</vt:lpstr>
      <vt:lpstr>Proof-of-Stake (1/2)</vt:lpstr>
      <vt:lpstr>Proof-of-Stake (2/2)</vt:lpstr>
      <vt:lpstr>Ref. Ethereum 2.0 Staking (1/2)</vt:lpstr>
      <vt:lpstr>Ref. Ethereum 2.0 Staking (2/2)</vt:lpstr>
      <vt:lpstr>Danksharding (1/5)</vt:lpstr>
      <vt:lpstr>Danksharding (2/5)</vt:lpstr>
      <vt:lpstr>Danksharding (3/5)</vt:lpstr>
      <vt:lpstr>Danksharding (4/5)</vt:lpstr>
      <vt:lpstr>Danksharding (5/5)</vt:lpstr>
      <vt:lpstr>Ethereum Consensus Layer (1/8)</vt:lpstr>
      <vt:lpstr>Ethereum Consensus Layer (2/8)</vt:lpstr>
      <vt:lpstr>Ethereum Consensus Layer (3/8)</vt:lpstr>
      <vt:lpstr>Ethereum Consensus Layer (4/8)</vt:lpstr>
      <vt:lpstr>Ethereum Consensus Layer (5/8)</vt:lpstr>
      <vt:lpstr>Ethereum Consensus Layer (6/8)</vt:lpstr>
      <vt:lpstr>Ethereum Consensus Layer (7/8)</vt:lpstr>
      <vt:lpstr>Ethereum Consensus Layer (8/8)</vt:lpstr>
      <vt:lpstr>Ethereum Scaling (1/3)</vt:lpstr>
      <vt:lpstr>Ethereum Scaling (2/3)</vt:lpstr>
      <vt:lpstr>Ethereum Scaling (3/3)</vt:lpstr>
      <vt:lpstr>Layer 2 Scaling</vt:lpstr>
      <vt:lpstr>Layer 2 Scaling: Rollups</vt:lpstr>
      <vt:lpstr>Ref. Optimistic rollups (1/4)</vt:lpstr>
      <vt:lpstr>Ref. Optimistic rollups (2/4)</vt:lpstr>
      <vt:lpstr>Ref. Optimistic rollups (3/4)</vt:lpstr>
      <vt:lpstr>Ref. Optimistic rollups (4/4)</vt:lpstr>
      <vt:lpstr>Ref. Rollups</vt:lpstr>
      <vt:lpstr>Layer 2 Scaling: State Channels (1/2)</vt:lpstr>
      <vt:lpstr>Layer 2 Scaling: State Channels (2/2)</vt:lpstr>
      <vt:lpstr>Sidechains (1/2)</vt:lpstr>
      <vt:lpstr>Sidechains (2/2)</vt:lpstr>
      <vt:lpstr>Ref. Sidechains</vt:lpstr>
      <vt:lpstr>Ref. Polygon Framework</vt:lpstr>
      <vt:lpstr>Plasma and Validium</vt:lpstr>
      <vt:lpstr>Ref. Ethereum Layer 2 Scaling Solutions</vt:lpstr>
      <vt:lpstr>Ethereum WebAssembly (eWASM)</vt:lpstr>
      <vt:lpstr>Ref. ERC-4337, ERC-6551, ERC-5507, EIP-4844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The Machine Learning Landscape</dc:title>
  <dc:creator>ccyang</dc:creator>
  <cp:lastModifiedBy>User</cp:lastModifiedBy>
  <cp:revision>1636</cp:revision>
  <dcterms:created xsi:type="dcterms:W3CDTF">2020-06-07T10:42:41Z</dcterms:created>
  <dcterms:modified xsi:type="dcterms:W3CDTF">2023-05-28T03:19:08Z</dcterms:modified>
</cp:coreProperties>
</file>